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4E907F7-69A8-4827-AB96-5A6AB3F1C825}">
  <a:tblStyle styleId="{A4E907F7-69A8-4827-AB96-5A6AB3F1C82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rgbClr val="FFFFFF"/>
      </a:tcTxStyle>
      <a:tcStyle>
        <a:fill>
          <a:solidFill>
            <a:srgbClr val="4285F4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fill>
          <a:solidFill>
            <a:srgbClr val="4285F4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top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4285F4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bottom>
            <a:ln cap="flat" cmpd="sng" w="3810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4285F4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2.png>
</file>

<file path=ppt/media/image13.png>
</file>

<file path=ppt/media/image15.png>
</file>

<file path=ppt/media/image16.png>
</file>

<file path=ppt/media/image17.jpg>
</file>

<file path=ppt/media/image18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jpg>
</file>

<file path=ppt/media/image33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274b77729f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g274b77729fb_2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e88656da8a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2e88656da8a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e88656da8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2e88656da8a_0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e88656da8a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2e88656da8a_0_1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e88656da8a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2e88656da8a_0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e88656da8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2e88656da8a_0_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e88656da8a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2e88656da8a_0_1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e88656da8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2e88656da8a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74b77729fb_5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274b77729fb_5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74b77729fb_5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274b77729fb_5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e88656da8a_2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g2e88656da8a_2_1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74b77729fb_2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274b77729fb_2_1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74b77729fb_5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g274b77729fb_5_2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74b77729fb_5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274b77729fb_5_4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74b77729fb_5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g274b77729fb_5_5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74b77729fb_5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g274b77729fb_5_4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74b77729fb_5_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g274b77729fb_5_7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74b77729fb_5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次は、</a:t>
            </a:r>
            <a:r>
              <a:rPr lang="ja"/>
              <a:t>●●です。（スライド切り替え）</a:t>
            </a:r>
            <a:endParaRPr/>
          </a:p>
        </p:txBody>
      </p:sp>
      <p:sp>
        <p:nvSpPr>
          <p:cNvPr id="461" name="Google Shape;461;g274b77729fb_5_1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74b77729fb_5_8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チームの目標として●●という目標を立てました。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これを達成するために２つのことを努力しました。（スライド切り替え）</a:t>
            </a:r>
            <a:endParaRPr/>
          </a:p>
        </p:txBody>
      </p:sp>
      <p:sp>
        <p:nvSpPr>
          <p:cNvPr id="470" name="Google Shape;470;g274b77729fb_5_88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74b77729fb_5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１つ目は●●です。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～～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チームの目標の達成に貢献することができました。（スライド切り替え）</a:t>
            </a:r>
            <a:endParaRPr/>
          </a:p>
        </p:txBody>
      </p:sp>
      <p:sp>
        <p:nvSpPr>
          <p:cNvPr id="483" name="Google Shape;483;g274b77729fb_5_57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274b77729fb_5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２つ目は、●●です。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進捗の大幅なずれを防止しました。（スライド切り替え）</a:t>
            </a:r>
            <a:endParaRPr/>
          </a:p>
        </p:txBody>
      </p:sp>
      <p:sp>
        <p:nvSpPr>
          <p:cNvPr id="515" name="Google Shape;515;g274b77729fb_5_1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274b77729fb_5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g274b77729fb_5_2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74b77729fb_5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274b77729fb_5_2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e88656da8a_2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g2e88656da8a_2_20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274b77729fb_5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g274b77729fb_5_4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274b77729fb_5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g274b77729fb_5_7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e88656da8a_1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g2e88656da8a_1_20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e88656da8a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g2e88656da8a_2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2e88656da8a_2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g2e88656da8a_2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2e88656da8a_2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g2e88656da8a_2_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2e88656da8a_2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g2e88656da8a_2_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2e88656da8a_2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g2e88656da8a_2_1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2e88656da8a_2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g2e88656da8a_2_2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4b77729fb_5_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274b77729fb_5_77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74b77729fb_5_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74b77729fb_5_7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74b77729fb_2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274b77729fb_2_10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74b77729fb_5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274b77729fb_5_3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e88656da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2e88656da8a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e88656da8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2e88656da8a_0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reen-description">
  <p:cSld name="Screen-descri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1620944" y="1145945"/>
            <a:ext cx="1661400" cy="2974200"/>
          </a:xfrm>
          <a:prstGeom prst="roundRect">
            <a:avLst>
              <a:gd fmla="val 0" name="adj"/>
            </a:avLst>
          </a:prstGeom>
          <a:solidFill>
            <a:srgbClr val="F2F2F2"/>
          </a:solidFill>
          <a:ln>
            <a:noFill/>
          </a:ln>
        </p:spPr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buNone/>
              <a:defRPr sz="1300"/>
            </a:lvl1pPr>
            <a:lvl2pPr lvl="1" rtl="0">
              <a:buNone/>
              <a:defRPr sz="1300"/>
            </a:lvl2pPr>
            <a:lvl3pPr lvl="2" rtl="0">
              <a:buNone/>
              <a:defRPr sz="1300"/>
            </a:lvl3pPr>
            <a:lvl4pPr lvl="3" rtl="0">
              <a:buNone/>
              <a:defRPr sz="1300"/>
            </a:lvl4pPr>
            <a:lvl5pPr lvl="4" rtl="0">
              <a:buNone/>
              <a:defRPr sz="1300"/>
            </a:lvl5pPr>
            <a:lvl6pPr lvl="5" rtl="0">
              <a:buNone/>
              <a:defRPr sz="1300"/>
            </a:lvl6pPr>
            <a:lvl7pPr lvl="6" rtl="0">
              <a:buNone/>
              <a:defRPr sz="1300"/>
            </a:lvl7pPr>
            <a:lvl8pPr lvl="7" rtl="0">
              <a:buNone/>
              <a:defRPr sz="1300"/>
            </a:lvl8pPr>
            <a:lvl9pPr lvl="8" rtl="0">
              <a:buNone/>
              <a:defRPr sz="13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8.png"/><Relationship Id="rId7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hyperlink" Target="http://drive.google.com/file/d/1pH_kN-kIJbKmQnCpfsagg8Ke6TtHPHJb/view" TargetMode="External"/><Relationship Id="rId6" Type="http://schemas.openxmlformats.org/officeDocument/2006/relationships/image" Target="../media/image18.jpg"/><Relationship Id="rId7" Type="http://schemas.openxmlformats.org/officeDocument/2006/relationships/hyperlink" Target="http://drive.google.com/file/d/19NDreKP9QIqA5GtynNwVLWyi8DR_5zf_/view" TargetMode="External"/><Relationship Id="rId8" Type="http://schemas.openxmlformats.org/officeDocument/2006/relationships/image" Target="../media/image1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29.png"/><Relationship Id="rId6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33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2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2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2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2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2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32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208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4"/>
          <p:cNvGrpSpPr/>
          <p:nvPr/>
        </p:nvGrpSpPr>
        <p:grpSpPr>
          <a:xfrm>
            <a:off x="7325" y="-249811"/>
            <a:ext cx="9143820" cy="5233809"/>
            <a:chOff x="0" y="-47625"/>
            <a:chExt cx="4816593" cy="2756958"/>
          </a:xfrm>
        </p:grpSpPr>
        <p:sp>
          <p:nvSpPr>
            <p:cNvPr id="58" name="Google Shape;58;p14"/>
            <p:cNvSpPr/>
            <p:nvPr/>
          </p:nvSpPr>
          <p:spPr>
            <a:xfrm>
              <a:off x="0" y="0"/>
              <a:ext cx="4816592" cy="2709333"/>
            </a:xfrm>
            <a:custGeom>
              <a:rect b="b" l="l" r="r" t="t"/>
              <a:pathLst>
                <a:path extrusionOk="0"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5143B"/>
            </a:solidFill>
            <a:ln>
              <a:noFill/>
            </a:ln>
          </p:spPr>
        </p:sp>
        <p:sp>
          <p:nvSpPr>
            <p:cNvPr id="59" name="Google Shape;59;p14"/>
            <p:cNvSpPr txBox="1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0" name="Google Shape;60;p14"/>
          <p:cNvSpPr/>
          <p:nvPr/>
        </p:nvSpPr>
        <p:spPr>
          <a:xfrm>
            <a:off x="0" y="277936"/>
            <a:ext cx="1740946" cy="1743124"/>
          </a:xfrm>
          <a:custGeom>
            <a:rect b="b" l="l" r="r" t="t"/>
            <a:pathLst>
              <a:path extrusionOk="0" h="3486248" w="3481891">
                <a:moveTo>
                  <a:pt x="0" y="0"/>
                </a:moveTo>
                <a:lnTo>
                  <a:pt x="3481891" y="0"/>
                </a:lnTo>
                <a:lnTo>
                  <a:pt x="3481891" y="3486248"/>
                </a:lnTo>
                <a:lnTo>
                  <a:pt x="0" y="34862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1" name="Google Shape;61;p14"/>
          <p:cNvSpPr/>
          <p:nvPr/>
        </p:nvSpPr>
        <p:spPr>
          <a:xfrm>
            <a:off x="308337" y="2632719"/>
            <a:ext cx="1740946" cy="1743124"/>
          </a:xfrm>
          <a:custGeom>
            <a:rect b="b" l="l" r="r" t="t"/>
            <a:pathLst>
              <a:path extrusionOk="0" h="3486248" w="3481891">
                <a:moveTo>
                  <a:pt x="0" y="0"/>
                </a:moveTo>
                <a:lnTo>
                  <a:pt x="3481891" y="0"/>
                </a:lnTo>
                <a:lnTo>
                  <a:pt x="3481891" y="3486249"/>
                </a:lnTo>
                <a:lnTo>
                  <a:pt x="0" y="34862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2" name="Google Shape;62;p14"/>
          <p:cNvSpPr/>
          <p:nvPr/>
        </p:nvSpPr>
        <p:spPr>
          <a:xfrm>
            <a:off x="2831055" y="3875795"/>
            <a:ext cx="1740946" cy="1743124"/>
          </a:xfrm>
          <a:custGeom>
            <a:rect b="b" l="l" r="r" t="t"/>
            <a:pathLst>
              <a:path extrusionOk="0" h="3486248" w="3481891">
                <a:moveTo>
                  <a:pt x="0" y="0"/>
                </a:moveTo>
                <a:lnTo>
                  <a:pt x="3481891" y="0"/>
                </a:lnTo>
                <a:lnTo>
                  <a:pt x="3481891" y="3486249"/>
                </a:lnTo>
                <a:lnTo>
                  <a:pt x="0" y="348624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3" name="Google Shape;63;p14"/>
          <p:cNvSpPr/>
          <p:nvPr/>
        </p:nvSpPr>
        <p:spPr>
          <a:xfrm>
            <a:off x="4730319" y="-134708"/>
            <a:ext cx="1740946" cy="1743124"/>
          </a:xfrm>
          <a:custGeom>
            <a:rect b="b" l="l" r="r" t="t"/>
            <a:pathLst>
              <a:path extrusionOk="0" h="3486248" w="3481891">
                <a:moveTo>
                  <a:pt x="0" y="0"/>
                </a:moveTo>
                <a:lnTo>
                  <a:pt x="3481890" y="0"/>
                </a:lnTo>
                <a:lnTo>
                  <a:pt x="3481890" y="3486248"/>
                </a:lnTo>
                <a:lnTo>
                  <a:pt x="0" y="34862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" name="Google Shape;64;p14"/>
          <p:cNvSpPr/>
          <p:nvPr/>
        </p:nvSpPr>
        <p:spPr>
          <a:xfrm>
            <a:off x="5513473" y="2886026"/>
            <a:ext cx="1740945" cy="1743124"/>
          </a:xfrm>
          <a:custGeom>
            <a:rect b="b" l="l" r="r" t="t"/>
            <a:pathLst>
              <a:path extrusionOk="0" h="3486248" w="3481891">
                <a:moveTo>
                  <a:pt x="0" y="0"/>
                </a:moveTo>
                <a:lnTo>
                  <a:pt x="3481891" y="0"/>
                </a:lnTo>
                <a:lnTo>
                  <a:pt x="3481891" y="3486248"/>
                </a:lnTo>
                <a:lnTo>
                  <a:pt x="0" y="34862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5" name="Google Shape;65;p14"/>
          <p:cNvSpPr/>
          <p:nvPr/>
        </p:nvSpPr>
        <p:spPr>
          <a:xfrm>
            <a:off x="8038510" y="2237038"/>
            <a:ext cx="1740946" cy="1743124"/>
          </a:xfrm>
          <a:custGeom>
            <a:rect b="b" l="l" r="r" t="t"/>
            <a:pathLst>
              <a:path extrusionOk="0" h="3486248" w="3481891">
                <a:moveTo>
                  <a:pt x="0" y="0"/>
                </a:moveTo>
                <a:lnTo>
                  <a:pt x="3481891" y="0"/>
                </a:lnTo>
                <a:lnTo>
                  <a:pt x="3481891" y="3486248"/>
                </a:lnTo>
                <a:lnTo>
                  <a:pt x="0" y="34862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6" name="Google Shape;66;p14"/>
          <p:cNvSpPr/>
          <p:nvPr/>
        </p:nvSpPr>
        <p:spPr>
          <a:xfrm>
            <a:off x="6888704" y="4375844"/>
            <a:ext cx="1740946" cy="1743124"/>
          </a:xfrm>
          <a:custGeom>
            <a:rect b="b" l="l" r="r" t="t"/>
            <a:pathLst>
              <a:path extrusionOk="0" h="3486248" w="3481891">
                <a:moveTo>
                  <a:pt x="0" y="0"/>
                </a:moveTo>
                <a:lnTo>
                  <a:pt x="3481891" y="0"/>
                </a:lnTo>
                <a:lnTo>
                  <a:pt x="3481891" y="3486248"/>
                </a:lnTo>
                <a:lnTo>
                  <a:pt x="0" y="34862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7" name="Google Shape;67;p14"/>
          <p:cNvSpPr/>
          <p:nvPr/>
        </p:nvSpPr>
        <p:spPr>
          <a:xfrm>
            <a:off x="7620401" y="-357212"/>
            <a:ext cx="1740946" cy="1743124"/>
          </a:xfrm>
          <a:custGeom>
            <a:rect b="b" l="l" r="r" t="t"/>
            <a:pathLst>
              <a:path extrusionOk="0" h="3486248" w="3481891">
                <a:moveTo>
                  <a:pt x="0" y="0"/>
                </a:moveTo>
                <a:lnTo>
                  <a:pt x="3481890" y="0"/>
                </a:lnTo>
                <a:lnTo>
                  <a:pt x="3481890" y="3486248"/>
                </a:lnTo>
                <a:lnTo>
                  <a:pt x="0" y="348624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8" name="Google Shape;68;p14"/>
          <p:cNvSpPr txBox="1"/>
          <p:nvPr/>
        </p:nvSpPr>
        <p:spPr>
          <a:xfrm>
            <a:off x="1160482" y="4375843"/>
            <a:ext cx="5364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83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3200">
                <a:solidFill>
                  <a:srgbClr val="F5E806"/>
                </a:solidFill>
                <a:latin typeface="Calibri"/>
                <a:ea typeface="Calibri"/>
                <a:cs typeface="Calibri"/>
                <a:sym typeface="Calibri"/>
              </a:rPr>
              <a:t>SutoCan</a:t>
            </a:r>
            <a:endParaRPr sz="3200">
              <a:solidFill>
                <a:srgbClr val="F5E80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4"/>
          <p:cNvSpPr/>
          <p:nvPr/>
        </p:nvSpPr>
        <p:spPr>
          <a:xfrm rot="-327235">
            <a:off x="3394313" y="1394114"/>
            <a:ext cx="2366109" cy="2357313"/>
          </a:xfrm>
          <a:custGeom>
            <a:rect b="b" l="l" r="r" t="t"/>
            <a:pathLst>
              <a:path extrusionOk="0" h="4716868" w="4734468">
                <a:moveTo>
                  <a:pt x="0" y="0"/>
                </a:moveTo>
                <a:lnTo>
                  <a:pt x="4734468" y="0"/>
                </a:lnTo>
                <a:lnTo>
                  <a:pt x="4734468" y="4716868"/>
                </a:lnTo>
                <a:lnTo>
                  <a:pt x="0" y="47168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4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0" name="Google Shape;70;p14"/>
          <p:cNvSpPr/>
          <p:nvPr/>
        </p:nvSpPr>
        <p:spPr>
          <a:xfrm>
            <a:off x="3275188" y="1268718"/>
            <a:ext cx="2608090" cy="2608089"/>
          </a:xfrm>
          <a:custGeom>
            <a:rect b="b" l="l" r="r" t="t"/>
            <a:pathLst>
              <a:path extrusionOk="0" h="5216179" w="5216179">
                <a:moveTo>
                  <a:pt x="0" y="0"/>
                </a:moveTo>
                <a:lnTo>
                  <a:pt x="5216179" y="0"/>
                </a:lnTo>
                <a:lnTo>
                  <a:pt x="5216179" y="5216178"/>
                </a:lnTo>
                <a:lnTo>
                  <a:pt x="0" y="5216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 amt="7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1" name="Google Shape;71;p14"/>
          <p:cNvSpPr txBox="1"/>
          <p:nvPr/>
        </p:nvSpPr>
        <p:spPr>
          <a:xfrm>
            <a:off x="7294700" y="2511955"/>
            <a:ext cx="1614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" sz="2800" u="none" cap="none" strike="noStrike">
                <a:solidFill>
                  <a:srgbClr val="F3F208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lang="ja" sz="2800">
                <a:solidFill>
                  <a:srgbClr val="F3F208"/>
                </a:solidFill>
              </a:rPr>
              <a:t>24</a:t>
            </a:r>
            <a:endParaRPr sz="700"/>
          </a:p>
        </p:txBody>
      </p:sp>
      <p:sp>
        <p:nvSpPr>
          <p:cNvPr id="72" name="Google Shape;72;p14"/>
          <p:cNvSpPr txBox="1"/>
          <p:nvPr/>
        </p:nvSpPr>
        <p:spPr>
          <a:xfrm>
            <a:off x="7036067" y="3065744"/>
            <a:ext cx="20049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>
                <a:solidFill>
                  <a:srgbClr val="F3F208"/>
                </a:solidFill>
              </a:rPr>
              <a:t>RELEASE </a:t>
            </a:r>
            <a:r>
              <a:rPr b="0" i="0" lang="ja" sz="1900" u="none" cap="none" strike="noStrike">
                <a:solidFill>
                  <a:srgbClr val="F3F208"/>
                </a:solidFill>
                <a:latin typeface="Arial"/>
                <a:ea typeface="Arial"/>
                <a:cs typeface="Arial"/>
                <a:sym typeface="Arial"/>
              </a:rPr>
              <a:t> DATE</a:t>
            </a:r>
            <a:endParaRPr sz="700"/>
          </a:p>
        </p:txBody>
      </p:sp>
      <p:sp>
        <p:nvSpPr>
          <p:cNvPr id="73" name="Google Shape;73;p14"/>
          <p:cNvSpPr txBox="1"/>
          <p:nvPr/>
        </p:nvSpPr>
        <p:spPr>
          <a:xfrm>
            <a:off x="6962649" y="3524242"/>
            <a:ext cx="2151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8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3200">
                <a:solidFill>
                  <a:srgbClr val="F3F208"/>
                </a:solidFill>
              </a:rPr>
              <a:t>6</a:t>
            </a:r>
            <a:r>
              <a:rPr b="0" i="0" lang="ja" sz="3200" u="none" cap="none" strike="noStrike">
                <a:solidFill>
                  <a:srgbClr val="F3F208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ja" sz="3200">
                <a:solidFill>
                  <a:srgbClr val="F3F208"/>
                </a:solidFill>
              </a:rPr>
              <a:t>28</a:t>
            </a:r>
            <a:r>
              <a:rPr b="0" i="0" lang="ja" sz="3200" u="none" cap="none" strike="noStrike">
                <a:solidFill>
                  <a:srgbClr val="F3F208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ja" sz="3200">
                <a:solidFill>
                  <a:srgbClr val="F3F208"/>
                </a:solidFill>
              </a:rPr>
              <a:t>FRI</a:t>
            </a:r>
            <a:endParaRPr sz="700"/>
          </a:p>
        </p:txBody>
      </p:sp>
      <p:cxnSp>
        <p:nvCxnSpPr>
          <p:cNvPr id="74" name="Google Shape;74;p14"/>
          <p:cNvCxnSpPr/>
          <p:nvPr/>
        </p:nvCxnSpPr>
        <p:spPr>
          <a:xfrm>
            <a:off x="7286648" y="2988840"/>
            <a:ext cx="1503725" cy="0"/>
          </a:xfrm>
          <a:prstGeom prst="straightConnector1">
            <a:avLst/>
          </a:prstGeom>
          <a:noFill/>
          <a:ln cap="flat" cmpd="sng" w="19050">
            <a:solidFill>
              <a:srgbClr val="F3F208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" name="Google Shape;75;p14"/>
          <p:cNvCxnSpPr/>
          <p:nvPr/>
        </p:nvCxnSpPr>
        <p:spPr>
          <a:xfrm>
            <a:off x="7286648" y="3408390"/>
            <a:ext cx="1503725" cy="0"/>
          </a:xfrm>
          <a:prstGeom prst="straightConnector1">
            <a:avLst/>
          </a:prstGeom>
          <a:noFill/>
          <a:ln cap="flat" cmpd="sng" w="19050">
            <a:solidFill>
              <a:srgbClr val="F3F208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6" name="Google Shape;7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55325" y="541645"/>
            <a:ext cx="4356524" cy="3334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3" name="Google Shape;223;p23"/>
          <p:cNvCxnSpPr/>
          <p:nvPr/>
        </p:nvCxnSpPr>
        <p:spPr>
          <a:xfrm>
            <a:off x="469930" y="1135820"/>
            <a:ext cx="46098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4" name="Google Shape;224;p23"/>
          <p:cNvSpPr txBox="1"/>
          <p:nvPr/>
        </p:nvSpPr>
        <p:spPr>
          <a:xfrm>
            <a:off x="366713" y="296209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NoMiMaアプリ開発背景</a:t>
            </a:r>
            <a:endParaRPr sz="700"/>
          </a:p>
        </p:txBody>
      </p:sp>
      <p:grpSp>
        <p:nvGrpSpPr>
          <p:cNvPr id="225" name="Google Shape;225;p23"/>
          <p:cNvGrpSpPr/>
          <p:nvPr/>
        </p:nvGrpSpPr>
        <p:grpSpPr>
          <a:xfrm>
            <a:off x="171568" y="81039"/>
            <a:ext cx="8800865" cy="4891038"/>
            <a:chOff x="0" y="-47625"/>
            <a:chExt cx="4635938" cy="2576400"/>
          </a:xfrm>
        </p:grpSpPr>
        <p:sp>
          <p:nvSpPr>
            <p:cNvPr id="226" name="Google Shape;226;p23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227" name="Google Shape;227;p23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l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</p:txBody>
        </p:sp>
      </p:grpSp>
      <p:sp>
        <p:nvSpPr>
          <p:cNvPr id="228" name="Google Shape;228;p23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9" name="Google Shape;229;p23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30" name="Google Shape;23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82556">
            <a:off x="5899042" y="0"/>
            <a:ext cx="288371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3"/>
          <p:cNvSpPr txBox="1"/>
          <p:nvPr/>
        </p:nvSpPr>
        <p:spPr>
          <a:xfrm>
            <a:off x="334950" y="305175"/>
            <a:ext cx="428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新規登録をする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32" name="Google Shape;23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21077">
            <a:off x="1506467" y="0"/>
            <a:ext cx="288371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23" title="20240627-0817-46.7030024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9423" y="-1095875"/>
            <a:ext cx="288600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23" title="-115725021719289844820240627-0750-45.3285736.mov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65725" y="-765400"/>
            <a:ext cx="3592276" cy="505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9" name="Google Shape;239;p24"/>
          <p:cNvCxnSpPr/>
          <p:nvPr/>
        </p:nvCxnSpPr>
        <p:spPr>
          <a:xfrm>
            <a:off x="469930" y="1135820"/>
            <a:ext cx="46098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0" name="Google Shape;240;p24"/>
          <p:cNvSpPr txBox="1"/>
          <p:nvPr/>
        </p:nvSpPr>
        <p:spPr>
          <a:xfrm>
            <a:off x="366713" y="296209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NoMiMaアプリ開発背景</a:t>
            </a:r>
            <a:endParaRPr sz="700"/>
          </a:p>
        </p:txBody>
      </p:sp>
      <p:grpSp>
        <p:nvGrpSpPr>
          <p:cNvPr id="241" name="Google Shape;241;p24"/>
          <p:cNvGrpSpPr/>
          <p:nvPr/>
        </p:nvGrpSpPr>
        <p:grpSpPr>
          <a:xfrm>
            <a:off x="171568" y="81039"/>
            <a:ext cx="8800865" cy="4891038"/>
            <a:chOff x="0" y="-47625"/>
            <a:chExt cx="4635938" cy="2576400"/>
          </a:xfrm>
        </p:grpSpPr>
        <p:sp>
          <p:nvSpPr>
            <p:cNvPr id="242" name="Google Shape;242;p24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243" name="Google Shape;243;p24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l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</p:txBody>
        </p:sp>
      </p:grpSp>
      <p:sp>
        <p:nvSpPr>
          <p:cNvPr id="244" name="Google Shape;244;p24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5" name="Google Shape;245;p24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46" name="Google Shape;24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82556">
            <a:off x="5899042" y="0"/>
            <a:ext cx="288371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4"/>
          <p:cNvSpPr txBox="1"/>
          <p:nvPr/>
        </p:nvSpPr>
        <p:spPr>
          <a:xfrm>
            <a:off x="334950" y="305175"/>
            <a:ext cx="4287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新規登録側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ステータス登録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48" name="Google Shape;24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21077">
            <a:off x="1506467" y="0"/>
            <a:ext cx="28837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3" name="Google Shape;253;p25"/>
          <p:cNvCxnSpPr/>
          <p:nvPr/>
        </p:nvCxnSpPr>
        <p:spPr>
          <a:xfrm>
            <a:off x="469930" y="1135820"/>
            <a:ext cx="46098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4" name="Google Shape;254;p25"/>
          <p:cNvSpPr txBox="1"/>
          <p:nvPr/>
        </p:nvSpPr>
        <p:spPr>
          <a:xfrm>
            <a:off x="366713" y="296209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NoMiMaアプリ開発背景</a:t>
            </a:r>
            <a:endParaRPr sz="700"/>
          </a:p>
        </p:txBody>
      </p:sp>
      <p:grpSp>
        <p:nvGrpSpPr>
          <p:cNvPr id="255" name="Google Shape;255;p25"/>
          <p:cNvGrpSpPr/>
          <p:nvPr/>
        </p:nvGrpSpPr>
        <p:grpSpPr>
          <a:xfrm>
            <a:off x="171568" y="81039"/>
            <a:ext cx="8800865" cy="4891038"/>
            <a:chOff x="0" y="-47625"/>
            <a:chExt cx="4635938" cy="2576400"/>
          </a:xfrm>
        </p:grpSpPr>
        <p:sp>
          <p:nvSpPr>
            <p:cNvPr id="256" name="Google Shape;256;p25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257" name="Google Shape;257;p25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l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</p:txBody>
        </p:sp>
      </p:grpSp>
      <p:sp>
        <p:nvSpPr>
          <p:cNvPr id="258" name="Google Shape;258;p25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9" name="Google Shape;259;p25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60" name="Google Shape;26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82556">
            <a:off x="5939367" y="0"/>
            <a:ext cx="288371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5"/>
          <p:cNvSpPr txBox="1"/>
          <p:nvPr/>
        </p:nvSpPr>
        <p:spPr>
          <a:xfrm>
            <a:off x="334950" y="305175"/>
            <a:ext cx="4287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4ナンバーを使って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フレンド追加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62" name="Google Shape;26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21077">
            <a:off x="1506467" y="0"/>
            <a:ext cx="28837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Google Shape;267;p26"/>
          <p:cNvCxnSpPr/>
          <p:nvPr/>
        </p:nvCxnSpPr>
        <p:spPr>
          <a:xfrm>
            <a:off x="469930" y="1135820"/>
            <a:ext cx="46098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8" name="Google Shape;268;p26"/>
          <p:cNvSpPr txBox="1"/>
          <p:nvPr/>
        </p:nvSpPr>
        <p:spPr>
          <a:xfrm>
            <a:off x="366713" y="296209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NoMiMaアプリ開発背景</a:t>
            </a:r>
            <a:endParaRPr sz="700"/>
          </a:p>
        </p:txBody>
      </p:sp>
      <p:grpSp>
        <p:nvGrpSpPr>
          <p:cNvPr id="269" name="Google Shape;269;p26"/>
          <p:cNvGrpSpPr/>
          <p:nvPr/>
        </p:nvGrpSpPr>
        <p:grpSpPr>
          <a:xfrm>
            <a:off x="171568" y="81039"/>
            <a:ext cx="8800865" cy="4891038"/>
            <a:chOff x="0" y="-47625"/>
            <a:chExt cx="4635938" cy="2576400"/>
          </a:xfrm>
        </p:grpSpPr>
        <p:sp>
          <p:nvSpPr>
            <p:cNvPr id="270" name="Google Shape;270;p26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271" name="Google Shape;271;p26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l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</p:txBody>
        </p:sp>
      </p:grpSp>
      <p:sp>
        <p:nvSpPr>
          <p:cNvPr id="272" name="Google Shape;272;p26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73" name="Google Shape;273;p26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74" name="Google Shape;27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82556">
            <a:off x="5899042" y="0"/>
            <a:ext cx="288371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6"/>
          <p:cNvSpPr txBox="1"/>
          <p:nvPr/>
        </p:nvSpPr>
        <p:spPr>
          <a:xfrm>
            <a:off x="366725" y="296200"/>
            <a:ext cx="4287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小川　SutoCan一覧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木村　小川のみ表示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小川が木村を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お気に入り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のみなうがいることを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発見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76" name="Google Shape;27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21077">
            <a:off x="2059042" y="146050"/>
            <a:ext cx="28837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p27"/>
          <p:cNvCxnSpPr/>
          <p:nvPr/>
        </p:nvCxnSpPr>
        <p:spPr>
          <a:xfrm>
            <a:off x="469930" y="1135820"/>
            <a:ext cx="46098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2" name="Google Shape;282;p27"/>
          <p:cNvSpPr txBox="1"/>
          <p:nvPr/>
        </p:nvSpPr>
        <p:spPr>
          <a:xfrm>
            <a:off x="366713" y="296209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NoMiMaアプリ開発背景</a:t>
            </a:r>
            <a:endParaRPr sz="700"/>
          </a:p>
        </p:txBody>
      </p:sp>
      <p:grpSp>
        <p:nvGrpSpPr>
          <p:cNvPr id="283" name="Google Shape;283;p27"/>
          <p:cNvGrpSpPr/>
          <p:nvPr/>
        </p:nvGrpSpPr>
        <p:grpSpPr>
          <a:xfrm>
            <a:off x="171568" y="81039"/>
            <a:ext cx="8800865" cy="4891038"/>
            <a:chOff x="0" y="-47625"/>
            <a:chExt cx="4635938" cy="2576400"/>
          </a:xfrm>
        </p:grpSpPr>
        <p:sp>
          <p:nvSpPr>
            <p:cNvPr id="284" name="Google Shape;284;p27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285" name="Google Shape;285;p27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l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</p:txBody>
        </p:sp>
      </p:grpSp>
      <p:sp>
        <p:nvSpPr>
          <p:cNvPr id="286" name="Google Shape;286;p27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87" name="Google Shape;287;p27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88" name="Google Shape;28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82556">
            <a:off x="5899042" y="0"/>
            <a:ext cx="288371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7"/>
          <p:cNvSpPr txBox="1"/>
          <p:nvPr/>
        </p:nvSpPr>
        <p:spPr>
          <a:xfrm>
            <a:off x="334950" y="305175"/>
            <a:ext cx="4287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小川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片山を非表示から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90" name="Google Shape;29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21077">
            <a:off x="1506467" y="0"/>
            <a:ext cx="28837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5" name="Google Shape;295;p28"/>
          <p:cNvCxnSpPr/>
          <p:nvPr/>
        </p:nvCxnSpPr>
        <p:spPr>
          <a:xfrm>
            <a:off x="469930" y="1135820"/>
            <a:ext cx="46098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6" name="Google Shape;296;p28"/>
          <p:cNvSpPr txBox="1"/>
          <p:nvPr/>
        </p:nvSpPr>
        <p:spPr>
          <a:xfrm>
            <a:off x="366713" y="296209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NoMiMaアプリ開発背景</a:t>
            </a:r>
            <a:endParaRPr sz="700"/>
          </a:p>
        </p:txBody>
      </p:sp>
      <p:grpSp>
        <p:nvGrpSpPr>
          <p:cNvPr id="297" name="Google Shape;297;p28"/>
          <p:cNvGrpSpPr/>
          <p:nvPr/>
        </p:nvGrpSpPr>
        <p:grpSpPr>
          <a:xfrm>
            <a:off x="171568" y="81039"/>
            <a:ext cx="8800865" cy="4891038"/>
            <a:chOff x="0" y="-47625"/>
            <a:chExt cx="4635938" cy="2576400"/>
          </a:xfrm>
        </p:grpSpPr>
        <p:sp>
          <p:nvSpPr>
            <p:cNvPr id="298" name="Google Shape;298;p28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299" name="Google Shape;299;p28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l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</p:txBody>
        </p:sp>
      </p:grpSp>
      <p:sp>
        <p:nvSpPr>
          <p:cNvPr id="300" name="Google Shape;300;p28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1" name="Google Shape;301;p28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302" name="Google Shape;30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82556">
            <a:off x="5899042" y="0"/>
            <a:ext cx="288371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8"/>
          <p:cNvSpPr txBox="1"/>
          <p:nvPr/>
        </p:nvSpPr>
        <p:spPr>
          <a:xfrm>
            <a:off x="334950" y="305175"/>
            <a:ext cx="428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小川バッチを自慢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304" name="Google Shape;30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21077">
            <a:off x="1506467" y="0"/>
            <a:ext cx="28837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9" name="Google Shape;309;p29"/>
          <p:cNvCxnSpPr/>
          <p:nvPr/>
        </p:nvCxnSpPr>
        <p:spPr>
          <a:xfrm>
            <a:off x="469930" y="1135820"/>
            <a:ext cx="46098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0" name="Google Shape;310;p29"/>
          <p:cNvSpPr txBox="1"/>
          <p:nvPr/>
        </p:nvSpPr>
        <p:spPr>
          <a:xfrm>
            <a:off x="366713" y="296209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NoMiMaアプリ開発背景</a:t>
            </a:r>
            <a:endParaRPr sz="700"/>
          </a:p>
        </p:txBody>
      </p:sp>
      <p:grpSp>
        <p:nvGrpSpPr>
          <p:cNvPr id="311" name="Google Shape;311;p29"/>
          <p:cNvGrpSpPr/>
          <p:nvPr/>
        </p:nvGrpSpPr>
        <p:grpSpPr>
          <a:xfrm>
            <a:off x="171568" y="81039"/>
            <a:ext cx="8800865" cy="4891038"/>
            <a:chOff x="0" y="-47625"/>
            <a:chExt cx="4635938" cy="2576400"/>
          </a:xfrm>
        </p:grpSpPr>
        <p:sp>
          <p:nvSpPr>
            <p:cNvPr id="312" name="Google Shape;312;p29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313" name="Google Shape;313;p29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l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</p:txBody>
        </p:sp>
      </p:grpSp>
      <p:sp>
        <p:nvSpPr>
          <p:cNvPr id="314" name="Google Shape;314;p29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5" name="Google Shape;315;p29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316" name="Google Shape;31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82556">
            <a:off x="5899042" y="0"/>
            <a:ext cx="288371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29"/>
          <p:cNvSpPr txBox="1"/>
          <p:nvPr/>
        </p:nvSpPr>
        <p:spPr>
          <a:xfrm>
            <a:off x="334950" y="305175"/>
            <a:ext cx="4287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二人でモチベなうに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して終わり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318" name="Google Shape;31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21077">
            <a:off x="1805042" y="131125"/>
            <a:ext cx="28837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1747"/>
            </a:gs>
            <a:gs pos="100000">
              <a:srgbClr val="6700A8"/>
            </a:gs>
          </a:gsLst>
          <a:lin ang="0" scaled="0"/>
        </a:gra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0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4" name="Google Shape;324;p30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5" name="Google Shape;325;p30"/>
          <p:cNvSpPr/>
          <p:nvPr/>
        </p:nvSpPr>
        <p:spPr>
          <a:xfrm rot="-327235">
            <a:off x="3980911" y="3648126"/>
            <a:ext cx="1180317" cy="1175930"/>
          </a:xfrm>
          <a:custGeom>
            <a:rect b="b" l="l" r="r" t="t"/>
            <a:pathLst>
              <a:path extrusionOk="0" h="2352977" w="2361757">
                <a:moveTo>
                  <a:pt x="0" y="0"/>
                </a:moveTo>
                <a:lnTo>
                  <a:pt x="2361756" y="0"/>
                </a:lnTo>
                <a:lnTo>
                  <a:pt x="2361756" y="2352977"/>
                </a:lnTo>
                <a:lnTo>
                  <a:pt x="0" y="23529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26" name="Google Shape;326;p30"/>
          <p:cNvSpPr txBox="1"/>
          <p:nvPr/>
        </p:nvSpPr>
        <p:spPr>
          <a:xfrm>
            <a:off x="2755295" y="1330460"/>
            <a:ext cx="3633300" cy="13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2500" lnSpcReduction="2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8D8D"/>
              </a:buClr>
              <a:buSzPct val="100000"/>
              <a:buFont typeface="Arial"/>
              <a:buNone/>
            </a:pPr>
            <a:r>
              <a:rPr b="1" lang="ja" sz="12500">
                <a:solidFill>
                  <a:srgbClr val="E100FF"/>
                </a:solidFill>
                <a:latin typeface="Meiryo"/>
                <a:ea typeface="Meiryo"/>
                <a:cs typeface="Meiryo"/>
                <a:sym typeface="Meiryo"/>
              </a:rPr>
              <a:t>0</a:t>
            </a:r>
            <a:r>
              <a:rPr b="1" lang="ja" sz="12500">
                <a:solidFill>
                  <a:srgbClr val="E100FF"/>
                </a:solidFill>
                <a:latin typeface="Meiryo"/>
                <a:ea typeface="Meiryo"/>
                <a:cs typeface="Meiryo"/>
                <a:sym typeface="Meiryo"/>
              </a:rPr>
              <a:t>2</a:t>
            </a:r>
            <a:endParaRPr sz="1100">
              <a:solidFill>
                <a:srgbClr val="E100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27" name="Google Shape;327;p30"/>
          <p:cNvSpPr txBox="1"/>
          <p:nvPr/>
        </p:nvSpPr>
        <p:spPr>
          <a:xfrm>
            <a:off x="975475" y="2479500"/>
            <a:ext cx="6910500" cy="120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Arial"/>
              <a:buNone/>
            </a:pPr>
            <a:r>
              <a:rPr b="1" lang="ja" sz="5400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rPr>
              <a:t>NoMiMaのこだわり</a:t>
            </a:r>
            <a:endParaRPr sz="11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2" name="Google Shape;332;p31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333" name="Google Shape;333;p31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334" name="Google Shape;334;p31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5" name="Google Shape;335;p31"/>
          <p:cNvGrpSpPr/>
          <p:nvPr/>
        </p:nvGrpSpPr>
        <p:grpSpPr>
          <a:xfrm>
            <a:off x="83232" y="-49093"/>
            <a:ext cx="8977344" cy="5067126"/>
            <a:chOff x="0" y="-47625"/>
            <a:chExt cx="4728900" cy="2669156"/>
          </a:xfrm>
        </p:grpSpPr>
        <p:sp>
          <p:nvSpPr>
            <p:cNvPr id="336" name="Google Shape;336;p31"/>
            <p:cNvSpPr/>
            <p:nvPr/>
          </p:nvSpPr>
          <p:spPr>
            <a:xfrm>
              <a:off x="0" y="0"/>
              <a:ext cx="4728790" cy="2621531"/>
            </a:xfrm>
            <a:custGeom>
              <a:rect b="b" l="l" r="r" t="t"/>
              <a:pathLst>
                <a:path extrusionOk="0" h="2621531" w="4728790">
                  <a:moveTo>
                    <a:pt x="0" y="0"/>
                  </a:moveTo>
                  <a:lnTo>
                    <a:pt x="4728790" y="0"/>
                  </a:lnTo>
                  <a:lnTo>
                    <a:pt x="4728790" y="2621531"/>
                  </a:lnTo>
                  <a:lnTo>
                    <a:pt x="0" y="26215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">
              <a:solidFill>
                <a:srgbClr val="B696E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337" name="Google Shape;337;p31"/>
            <p:cNvSpPr txBox="1"/>
            <p:nvPr/>
          </p:nvSpPr>
          <p:spPr>
            <a:xfrm>
              <a:off x="0" y="-47625"/>
              <a:ext cx="4728900" cy="26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38" name="Google Shape;338;p31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9" name="Google Shape;339;p31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0" name="Google Shape;340;p31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1" name="Google Shape;341;p31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2" name="Google Shape;342;p31"/>
          <p:cNvSpPr txBox="1"/>
          <p:nvPr/>
        </p:nvSpPr>
        <p:spPr>
          <a:xfrm>
            <a:off x="1065518" y="390078"/>
            <a:ext cx="4547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NoMiMaのこだわり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43" name="Google Shape;343;p31"/>
          <p:cNvSpPr txBox="1"/>
          <p:nvPr/>
        </p:nvSpPr>
        <p:spPr>
          <a:xfrm>
            <a:off x="1065525" y="1164081"/>
            <a:ext cx="7219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344" name="Google Shape;344;p31"/>
          <p:cNvSpPr txBox="1"/>
          <p:nvPr/>
        </p:nvSpPr>
        <p:spPr>
          <a:xfrm>
            <a:off x="1006068" y="1736140"/>
            <a:ext cx="7018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9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404040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45" name="Google Shape;345;p31"/>
          <p:cNvSpPr/>
          <p:nvPr/>
        </p:nvSpPr>
        <p:spPr>
          <a:xfrm>
            <a:off x="714375" y="1622050"/>
            <a:ext cx="1369800" cy="840600"/>
          </a:xfrm>
          <a:prstGeom prst="roundRect">
            <a:avLst>
              <a:gd fmla="val 16667" name="adj"/>
            </a:avLst>
          </a:prstGeom>
          <a:solidFill>
            <a:srgbClr val="B696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Meiryo"/>
                <a:ea typeface="Meiryo"/>
                <a:cs typeface="Meiryo"/>
                <a:sym typeface="Meiryo"/>
              </a:rPr>
              <a:t>シンプルな</a:t>
            </a:r>
            <a:endParaRPr b="1"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Meiryo"/>
                <a:ea typeface="Meiryo"/>
                <a:cs typeface="Meiryo"/>
                <a:sym typeface="Meiryo"/>
              </a:rPr>
              <a:t>設計</a:t>
            </a:r>
            <a:endParaRPr b="1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46" name="Google Shape;346;p31"/>
          <p:cNvSpPr/>
          <p:nvPr/>
        </p:nvSpPr>
        <p:spPr>
          <a:xfrm>
            <a:off x="714375" y="2594725"/>
            <a:ext cx="1369800" cy="840600"/>
          </a:xfrm>
          <a:prstGeom prst="roundRect">
            <a:avLst>
              <a:gd fmla="val 16667" name="adj"/>
            </a:avLst>
          </a:prstGeom>
          <a:solidFill>
            <a:srgbClr val="B696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Meiryo"/>
                <a:ea typeface="Meiryo"/>
                <a:cs typeface="Meiryo"/>
                <a:sym typeface="Meiryo"/>
              </a:rPr>
              <a:t>ガチャ機能</a:t>
            </a:r>
            <a:endParaRPr b="1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47" name="Google Shape;347;p31"/>
          <p:cNvSpPr/>
          <p:nvPr/>
        </p:nvSpPr>
        <p:spPr>
          <a:xfrm>
            <a:off x="714375" y="3567400"/>
            <a:ext cx="1369800" cy="840600"/>
          </a:xfrm>
          <a:prstGeom prst="roundRect">
            <a:avLst>
              <a:gd fmla="val 16667" name="adj"/>
            </a:avLst>
          </a:prstGeom>
          <a:solidFill>
            <a:srgbClr val="B696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latin typeface="Meiryo"/>
                <a:ea typeface="Meiryo"/>
                <a:cs typeface="Meiryo"/>
                <a:sym typeface="Meiryo"/>
              </a:rPr>
              <a:t>更新機能</a:t>
            </a:r>
            <a:endParaRPr b="1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48" name="Google Shape;348;p31"/>
          <p:cNvSpPr/>
          <p:nvPr/>
        </p:nvSpPr>
        <p:spPr>
          <a:xfrm>
            <a:off x="2462500" y="1655675"/>
            <a:ext cx="5513400" cy="8406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eiryo"/>
                <a:ea typeface="Meiryo"/>
                <a:cs typeface="Meiryo"/>
                <a:sym typeface="Meiryo"/>
              </a:rPr>
              <a:t>・</a:t>
            </a:r>
            <a:r>
              <a:rPr lang="ja">
                <a:latin typeface="Meiryo"/>
                <a:ea typeface="Meiryo"/>
                <a:cs typeface="Meiryo"/>
                <a:sym typeface="Meiryo"/>
              </a:rPr>
              <a:t>NoMiMaはきっかけをつくるためのアプリ</a:t>
            </a:r>
            <a:endParaRPr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eiryo"/>
                <a:ea typeface="Meiryo"/>
                <a:cs typeface="Meiryo"/>
                <a:sym typeface="Meiryo"/>
              </a:rPr>
              <a:t>→メッセージ機能、検索機能なし</a:t>
            </a:r>
            <a:endParaRPr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49" name="Google Shape;349;p31"/>
          <p:cNvSpPr/>
          <p:nvPr/>
        </p:nvSpPr>
        <p:spPr>
          <a:xfrm>
            <a:off x="2462500" y="2611538"/>
            <a:ext cx="5513400" cy="8406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eiryo"/>
                <a:ea typeface="Meiryo"/>
                <a:cs typeface="Meiryo"/>
                <a:sym typeface="Meiryo"/>
              </a:rPr>
              <a:t>・</a:t>
            </a:r>
            <a:r>
              <a:rPr lang="ja">
                <a:latin typeface="Meiryo"/>
                <a:ea typeface="Meiryo"/>
                <a:cs typeface="Meiryo"/>
                <a:sym typeface="Meiryo"/>
              </a:rPr>
              <a:t>行動に関わる習慣化：約1か月</a:t>
            </a:r>
            <a:endParaRPr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eiryo"/>
                <a:ea typeface="Meiryo"/>
                <a:cs typeface="Meiryo"/>
                <a:sym typeface="Meiryo"/>
              </a:rPr>
              <a:t>→ガチャのコンプリートを1か月以上費やすよう種類追加</a:t>
            </a:r>
            <a:endParaRPr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50" name="Google Shape;350;p31"/>
          <p:cNvSpPr/>
          <p:nvPr/>
        </p:nvSpPr>
        <p:spPr>
          <a:xfrm>
            <a:off x="2462500" y="3567425"/>
            <a:ext cx="5513400" cy="8406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eiryo"/>
                <a:ea typeface="Meiryo"/>
                <a:cs typeface="Meiryo"/>
                <a:sym typeface="Meiryo"/>
              </a:rPr>
              <a:t>・</a:t>
            </a:r>
            <a:r>
              <a:rPr lang="ja">
                <a:latin typeface="Meiryo"/>
                <a:ea typeface="Meiryo"/>
                <a:cs typeface="Meiryo"/>
                <a:sym typeface="Meiryo"/>
              </a:rPr>
              <a:t>AM6時更新</a:t>
            </a:r>
            <a:endParaRPr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eiryo"/>
                <a:ea typeface="Meiryo"/>
                <a:cs typeface="Meiryo"/>
                <a:sym typeface="Meiryo"/>
              </a:rPr>
              <a:t>→電車の始発と同じタイミング</a:t>
            </a:r>
            <a:endParaRPr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5" name="Google Shape;355;p32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6" name="Google Shape;356;p32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7" name="Google Shape;357;p32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8" name="Google Shape;358;p32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9" name="Google Shape;359;p32"/>
          <p:cNvSpPr txBox="1"/>
          <p:nvPr/>
        </p:nvSpPr>
        <p:spPr>
          <a:xfrm>
            <a:off x="1033750" y="344575"/>
            <a:ext cx="37485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アプリ開発の苦労点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60" name="Google Shape;360;p32"/>
          <p:cNvSpPr txBox="1"/>
          <p:nvPr/>
        </p:nvSpPr>
        <p:spPr>
          <a:xfrm>
            <a:off x="5137775" y="3036050"/>
            <a:ext cx="2749800" cy="1015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チームで話し合いながら利便性の高さを重要視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grpSp>
        <p:nvGrpSpPr>
          <p:cNvPr id="361" name="Google Shape;361;p32"/>
          <p:cNvGrpSpPr/>
          <p:nvPr/>
        </p:nvGrpSpPr>
        <p:grpSpPr>
          <a:xfrm>
            <a:off x="171568" y="106989"/>
            <a:ext cx="8800865" cy="4891038"/>
            <a:chOff x="0" y="-47625"/>
            <a:chExt cx="4635938" cy="2576400"/>
          </a:xfrm>
        </p:grpSpPr>
        <p:sp>
          <p:nvSpPr>
            <p:cNvPr id="362" name="Google Shape;362;p32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363" name="Google Shape;363;p32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4" name="Google Shape;364;p32"/>
          <p:cNvSpPr txBox="1"/>
          <p:nvPr/>
        </p:nvSpPr>
        <p:spPr>
          <a:xfrm>
            <a:off x="5137775" y="1305648"/>
            <a:ext cx="2749800" cy="1015800"/>
          </a:xfrm>
          <a:prstGeom prst="rect">
            <a:avLst/>
          </a:prstGeom>
          <a:noFill/>
          <a:ln cap="flat" cmpd="sng" w="2857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ユーザー目線の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アプリを作成に苦戦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65" name="Google Shape;365;p32"/>
          <p:cNvSpPr txBox="1"/>
          <p:nvPr/>
        </p:nvSpPr>
        <p:spPr>
          <a:xfrm>
            <a:off x="1210950" y="3112238"/>
            <a:ext cx="2749800" cy="1015800"/>
          </a:xfrm>
          <a:prstGeom prst="rect">
            <a:avLst/>
          </a:prstGeom>
          <a:noFill/>
          <a:ln cap="flat" cmpd="sng" w="2857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ファイル</a:t>
            </a: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を表にして誰が何をしているか明確に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する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66" name="Google Shape;366;p32"/>
          <p:cNvSpPr txBox="1"/>
          <p:nvPr/>
        </p:nvSpPr>
        <p:spPr>
          <a:xfrm>
            <a:off x="1210950" y="1305648"/>
            <a:ext cx="2749800" cy="1015800"/>
          </a:xfrm>
          <a:prstGeom prst="rect">
            <a:avLst/>
          </a:prstGeom>
          <a:noFill/>
          <a:ln cap="flat" cmpd="sng" w="2857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githubの衝突により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エラーが多数発生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cxnSp>
        <p:nvCxnSpPr>
          <p:cNvPr id="367" name="Google Shape;367;p32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8" name="Google Shape;368;p32"/>
          <p:cNvSpPr txBox="1"/>
          <p:nvPr/>
        </p:nvSpPr>
        <p:spPr>
          <a:xfrm>
            <a:off x="1033750" y="344575"/>
            <a:ext cx="37485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アプリ開発の苦労点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69" name="Google Shape;369;p32"/>
          <p:cNvSpPr txBox="1"/>
          <p:nvPr/>
        </p:nvSpPr>
        <p:spPr>
          <a:xfrm>
            <a:off x="5137775" y="3112261"/>
            <a:ext cx="2749800" cy="1015800"/>
          </a:xfrm>
          <a:prstGeom prst="rect">
            <a:avLst/>
          </a:prstGeom>
          <a:noFill/>
          <a:ln cap="flat" cmpd="sng" w="2857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チームで話し合いながら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利便性の高さを重要視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70" name="Google Shape;370;p32"/>
          <p:cNvSpPr/>
          <p:nvPr/>
        </p:nvSpPr>
        <p:spPr>
          <a:xfrm>
            <a:off x="2432950" y="2409375"/>
            <a:ext cx="301500" cy="603000"/>
          </a:xfrm>
          <a:prstGeom prst="down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ECDF8"/>
              </a:gs>
              <a:gs pos="100000">
                <a:srgbClr val="F8F2FF"/>
              </a:gs>
            </a:gsLst>
            <a:lin ang="0" scaled="0"/>
          </a:gra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2"/>
          <p:cNvSpPr/>
          <p:nvPr/>
        </p:nvSpPr>
        <p:spPr>
          <a:xfrm>
            <a:off x="6361925" y="2409375"/>
            <a:ext cx="301500" cy="603000"/>
          </a:xfrm>
          <a:prstGeom prst="down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ECDF8"/>
              </a:gs>
              <a:gs pos="100000">
                <a:srgbClr val="F8F2FF"/>
              </a:gs>
            </a:gsLst>
            <a:lin ang="0" scaled="0"/>
          </a:gra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1747"/>
            </a:gs>
            <a:gs pos="100000">
              <a:srgbClr val="6700A8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/>
          <p:nvPr/>
        </p:nvSpPr>
        <p:spPr>
          <a:xfrm>
            <a:off x="171481" y="857571"/>
            <a:ext cx="8801039" cy="4114800"/>
          </a:xfrm>
          <a:custGeom>
            <a:rect b="b" l="l" r="r" t="t"/>
            <a:pathLst>
              <a:path extrusionOk="0" h="8229600" w="17602077">
                <a:moveTo>
                  <a:pt x="0" y="0"/>
                </a:moveTo>
                <a:lnTo>
                  <a:pt x="17602078" y="0"/>
                </a:lnTo>
                <a:lnTo>
                  <a:pt x="176020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0203" l="0" r="0" t="-30204"/>
            </a:stretch>
          </a:blipFill>
          <a:ln>
            <a:noFill/>
          </a:ln>
        </p:spPr>
      </p:sp>
      <p:grpSp>
        <p:nvGrpSpPr>
          <p:cNvPr id="82" name="Google Shape;82;p15"/>
          <p:cNvGrpSpPr/>
          <p:nvPr/>
        </p:nvGrpSpPr>
        <p:grpSpPr>
          <a:xfrm>
            <a:off x="171568" y="808862"/>
            <a:ext cx="8800865" cy="4212227"/>
            <a:chOff x="0" y="-47625"/>
            <a:chExt cx="4635938" cy="2218830"/>
          </a:xfrm>
        </p:grpSpPr>
        <p:sp>
          <p:nvSpPr>
            <p:cNvPr id="83" name="Google Shape;83;p15"/>
            <p:cNvSpPr/>
            <p:nvPr/>
          </p:nvSpPr>
          <p:spPr>
            <a:xfrm>
              <a:off x="0" y="0"/>
              <a:ext cx="4635938" cy="2171205"/>
            </a:xfrm>
            <a:custGeom>
              <a:rect b="b" l="l" r="r" t="t"/>
              <a:pathLst>
                <a:path extrusionOk="0" h="2171205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171205"/>
                  </a:lnTo>
                  <a:lnTo>
                    <a:pt x="0" y="2171205"/>
                  </a:lnTo>
                  <a:close/>
                </a:path>
              </a:pathLst>
            </a:custGeom>
            <a:solidFill>
              <a:srgbClr val="6F47A7">
                <a:alpha val="29803"/>
              </a:srgbClr>
            </a:solidFill>
            <a:ln>
              <a:noFill/>
            </a:ln>
          </p:spPr>
        </p:sp>
        <p:sp>
          <p:nvSpPr>
            <p:cNvPr id="84" name="Google Shape;84;p15"/>
            <p:cNvSpPr txBox="1"/>
            <p:nvPr/>
          </p:nvSpPr>
          <p:spPr>
            <a:xfrm>
              <a:off x="0" y="-47625"/>
              <a:ext cx="4635938" cy="221883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5" name="Google Shape;85;p15"/>
          <p:cNvSpPr txBox="1"/>
          <p:nvPr/>
        </p:nvSpPr>
        <p:spPr>
          <a:xfrm>
            <a:off x="2320377" y="1238"/>
            <a:ext cx="477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Contents</a:t>
            </a:r>
            <a:endParaRPr sz="700"/>
          </a:p>
        </p:txBody>
      </p:sp>
      <p:sp>
        <p:nvSpPr>
          <p:cNvPr id="86" name="Google Shape;86;p15"/>
          <p:cNvSpPr/>
          <p:nvPr/>
        </p:nvSpPr>
        <p:spPr>
          <a:xfrm>
            <a:off x="171575" y="941738"/>
            <a:ext cx="2517600" cy="2517600"/>
          </a:xfrm>
          <a:prstGeom prst="ellipse">
            <a:avLst/>
          </a:prstGeom>
          <a:solidFill>
            <a:srgbClr val="DECDF8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304800" y="1026850"/>
            <a:ext cx="2255997" cy="2412483"/>
          </a:xfrm>
          <a:custGeom>
            <a:rect b="b" l="l" r="r" t="t"/>
            <a:pathLst>
              <a:path extrusionOk="0" h="5216179" w="5216179">
                <a:moveTo>
                  <a:pt x="0" y="0"/>
                </a:moveTo>
                <a:lnTo>
                  <a:pt x="5216179" y="0"/>
                </a:lnTo>
                <a:lnTo>
                  <a:pt x="5216179" y="5216178"/>
                </a:lnTo>
                <a:lnTo>
                  <a:pt x="0" y="52161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7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8" name="Google Shape;88;p15"/>
          <p:cNvSpPr/>
          <p:nvPr/>
        </p:nvSpPr>
        <p:spPr>
          <a:xfrm rot="-1308085">
            <a:off x="156448" y="1492210"/>
            <a:ext cx="2167151" cy="2159094"/>
          </a:xfrm>
          <a:custGeom>
            <a:rect b="b" l="l" r="r" t="t"/>
            <a:pathLst>
              <a:path extrusionOk="0" h="4716868" w="4734468">
                <a:moveTo>
                  <a:pt x="0" y="0"/>
                </a:moveTo>
                <a:lnTo>
                  <a:pt x="4734468" y="0"/>
                </a:lnTo>
                <a:lnTo>
                  <a:pt x="4734468" y="4716868"/>
                </a:lnTo>
                <a:lnTo>
                  <a:pt x="0" y="471686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 amt="4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9" name="Google Shape;89;p15"/>
          <p:cNvSpPr txBox="1"/>
          <p:nvPr/>
        </p:nvSpPr>
        <p:spPr>
          <a:xfrm>
            <a:off x="213726" y="1955150"/>
            <a:ext cx="2433300" cy="7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ja" sz="2100">
                <a:solidFill>
                  <a:srgbClr val="1C4587"/>
                </a:solidFill>
              </a:rPr>
              <a:t>01. NoMiMaとは</a:t>
            </a:r>
            <a:endParaRPr b="1" sz="2500">
              <a:solidFill>
                <a:srgbClr val="1C4587"/>
              </a:solidFill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4310025" y="941738"/>
            <a:ext cx="2517600" cy="2517600"/>
          </a:xfrm>
          <a:prstGeom prst="ellipse">
            <a:avLst/>
          </a:prstGeom>
          <a:solidFill>
            <a:srgbClr val="DECDF8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6698450" y="2043374"/>
            <a:ext cx="2216100" cy="2263800"/>
          </a:xfrm>
          <a:prstGeom prst="ellipse">
            <a:avLst/>
          </a:prstGeom>
          <a:solidFill>
            <a:srgbClr val="DECDF8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2497350" y="2456423"/>
            <a:ext cx="2145000" cy="2093400"/>
          </a:xfrm>
          <a:prstGeom prst="ellipse">
            <a:avLst/>
          </a:prstGeom>
          <a:solidFill>
            <a:srgbClr val="DECDF8">
              <a:alpha val="5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" name="Google Shape;93;p15"/>
          <p:cNvGrpSpPr/>
          <p:nvPr/>
        </p:nvGrpSpPr>
        <p:grpSpPr>
          <a:xfrm>
            <a:off x="2384432" y="2532637"/>
            <a:ext cx="2263471" cy="1862437"/>
            <a:chOff x="258093" y="-3704937"/>
            <a:chExt cx="2781019" cy="2608090"/>
          </a:xfrm>
        </p:grpSpPr>
        <p:sp>
          <p:nvSpPr>
            <p:cNvPr id="94" name="Google Shape;94;p15"/>
            <p:cNvSpPr/>
            <p:nvPr/>
          </p:nvSpPr>
          <p:spPr>
            <a:xfrm>
              <a:off x="431023" y="-3704937"/>
              <a:ext cx="2608090" cy="2608090"/>
            </a:xfrm>
            <a:custGeom>
              <a:rect b="b" l="l" r="r" t="t"/>
              <a:pathLst>
                <a:path extrusionOk="0" h="5216179" w="5216179">
                  <a:moveTo>
                    <a:pt x="0" y="0"/>
                  </a:moveTo>
                  <a:lnTo>
                    <a:pt x="5216179" y="0"/>
                  </a:lnTo>
                  <a:lnTo>
                    <a:pt x="5216179" y="5216178"/>
                  </a:lnTo>
                  <a:lnTo>
                    <a:pt x="0" y="521617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 amt="70000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95" name="Google Shape;95;p15"/>
            <p:cNvSpPr/>
            <p:nvPr/>
          </p:nvSpPr>
          <p:spPr>
            <a:xfrm rot="-327235">
              <a:off x="364763" y="-3570574"/>
              <a:ext cx="2366109" cy="2357313"/>
            </a:xfrm>
            <a:custGeom>
              <a:rect b="b" l="l" r="r" t="t"/>
              <a:pathLst>
                <a:path extrusionOk="0" h="4716868" w="4734468">
                  <a:moveTo>
                    <a:pt x="0" y="0"/>
                  </a:moveTo>
                  <a:lnTo>
                    <a:pt x="4734468" y="0"/>
                  </a:lnTo>
                  <a:lnTo>
                    <a:pt x="4734468" y="4716868"/>
                  </a:lnTo>
                  <a:lnTo>
                    <a:pt x="0" y="471686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 amt="40000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96" name="Google Shape;96;p15"/>
            <p:cNvSpPr txBox="1"/>
            <p:nvPr/>
          </p:nvSpPr>
          <p:spPr>
            <a:xfrm>
              <a:off x="467528" y="-2877320"/>
              <a:ext cx="23844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2100">
                  <a:solidFill>
                    <a:srgbClr val="1C4587"/>
                  </a:solidFill>
                </a:rPr>
                <a:t>02.NoMiMa</a:t>
              </a:r>
              <a:r>
                <a:rPr b="1" lang="ja" sz="2100">
                  <a:solidFill>
                    <a:srgbClr val="1C4587"/>
                  </a:solidFill>
                </a:rPr>
                <a:t>のこだわり</a:t>
              </a:r>
              <a:endParaRPr b="1" sz="2100">
                <a:solidFill>
                  <a:srgbClr val="1C4587"/>
                </a:solidFill>
              </a:endParaRPr>
            </a:p>
          </p:txBody>
        </p:sp>
      </p:grpSp>
      <p:grpSp>
        <p:nvGrpSpPr>
          <p:cNvPr id="97" name="Google Shape;97;p15"/>
          <p:cNvGrpSpPr/>
          <p:nvPr/>
        </p:nvGrpSpPr>
        <p:grpSpPr>
          <a:xfrm>
            <a:off x="4154126" y="950648"/>
            <a:ext cx="2622311" cy="2608094"/>
            <a:chOff x="41243" y="-3811644"/>
            <a:chExt cx="2810623" cy="2705492"/>
          </a:xfrm>
        </p:grpSpPr>
        <p:sp>
          <p:nvSpPr>
            <p:cNvPr id="98" name="Google Shape;98;p15"/>
            <p:cNvSpPr/>
            <p:nvPr/>
          </p:nvSpPr>
          <p:spPr>
            <a:xfrm>
              <a:off x="243776" y="-3811644"/>
              <a:ext cx="2608089" cy="2608090"/>
            </a:xfrm>
            <a:custGeom>
              <a:rect b="b" l="l" r="r" t="t"/>
              <a:pathLst>
                <a:path extrusionOk="0" h="5216179" w="5216179">
                  <a:moveTo>
                    <a:pt x="0" y="0"/>
                  </a:moveTo>
                  <a:lnTo>
                    <a:pt x="5216179" y="0"/>
                  </a:lnTo>
                  <a:lnTo>
                    <a:pt x="5216179" y="5216178"/>
                  </a:lnTo>
                  <a:lnTo>
                    <a:pt x="0" y="521617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 amt="70000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99" name="Google Shape;99;p15"/>
            <p:cNvSpPr/>
            <p:nvPr/>
          </p:nvSpPr>
          <p:spPr>
            <a:xfrm rot="-327235">
              <a:off x="364763" y="-3570574"/>
              <a:ext cx="2366109" cy="2357313"/>
            </a:xfrm>
            <a:custGeom>
              <a:rect b="b" l="l" r="r" t="t"/>
              <a:pathLst>
                <a:path extrusionOk="0" h="4716868" w="4734468">
                  <a:moveTo>
                    <a:pt x="0" y="0"/>
                  </a:moveTo>
                  <a:lnTo>
                    <a:pt x="4734468" y="0"/>
                  </a:lnTo>
                  <a:lnTo>
                    <a:pt x="4734468" y="4716868"/>
                  </a:lnTo>
                  <a:lnTo>
                    <a:pt x="0" y="471686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 amt="40000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00" name="Google Shape;100;p15"/>
            <p:cNvSpPr txBox="1"/>
            <p:nvPr/>
          </p:nvSpPr>
          <p:spPr>
            <a:xfrm>
              <a:off x="41243" y="-2730807"/>
              <a:ext cx="26985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2100">
                  <a:solidFill>
                    <a:srgbClr val="1C4587"/>
                  </a:solidFill>
                </a:rPr>
                <a:t>03.</a:t>
              </a:r>
              <a:r>
                <a:rPr b="1" lang="ja" sz="2100">
                  <a:solidFill>
                    <a:srgbClr val="1C4587"/>
                  </a:solidFill>
                </a:rPr>
                <a:t>SutoCanの</a:t>
              </a:r>
              <a:endParaRPr b="1" sz="2100">
                <a:solidFill>
                  <a:srgbClr val="1C4587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2100">
                  <a:solidFill>
                    <a:srgbClr val="1C4587"/>
                  </a:solidFill>
                </a:rPr>
                <a:t>チームワーク</a:t>
              </a:r>
              <a:endParaRPr b="1" sz="2100">
                <a:solidFill>
                  <a:srgbClr val="1C4587"/>
                </a:solidFill>
              </a:endParaRPr>
            </a:p>
          </p:txBody>
        </p:sp>
      </p:grpSp>
      <p:grpSp>
        <p:nvGrpSpPr>
          <p:cNvPr id="101" name="Google Shape;101;p15"/>
          <p:cNvGrpSpPr/>
          <p:nvPr/>
        </p:nvGrpSpPr>
        <p:grpSpPr>
          <a:xfrm>
            <a:off x="6751426" y="2050203"/>
            <a:ext cx="2256008" cy="2347285"/>
            <a:chOff x="243766" y="-3811644"/>
            <a:chExt cx="2743200" cy="2705492"/>
          </a:xfrm>
        </p:grpSpPr>
        <p:sp>
          <p:nvSpPr>
            <p:cNvPr id="102" name="Google Shape;102;p15"/>
            <p:cNvSpPr/>
            <p:nvPr/>
          </p:nvSpPr>
          <p:spPr>
            <a:xfrm>
              <a:off x="243776" y="-3811644"/>
              <a:ext cx="2608089" cy="2608090"/>
            </a:xfrm>
            <a:custGeom>
              <a:rect b="b" l="l" r="r" t="t"/>
              <a:pathLst>
                <a:path extrusionOk="0" h="5216179" w="5216179">
                  <a:moveTo>
                    <a:pt x="0" y="0"/>
                  </a:moveTo>
                  <a:lnTo>
                    <a:pt x="5216179" y="0"/>
                  </a:lnTo>
                  <a:lnTo>
                    <a:pt x="5216179" y="5216178"/>
                  </a:lnTo>
                  <a:lnTo>
                    <a:pt x="0" y="521617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 amt="70000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03" name="Google Shape;103;p15"/>
            <p:cNvSpPr/>
            <p:nvPr/>
          </p:nvSpPr>
          <p:spPr>
            <a:xfrm rot="-327235">
              <a:off x="364763" y="-3570574"/>
              <a:ext cx="2366109" cy="2357313"/>
            </a:xfrm>
            <a:custGeom>
              <a:rect b="b" l="l" r="r" t="t"/>
              <a:pathLst>
                <a:path extrusionOk="0" h="4716868" w="4734468">
                  <a:moveTo>
                    <a:pt x="0" y="0"/>
                  </a:moveTo>
                  <a:lnTo>
                    <a:pt x="4734468" y="0"/>
                  </a:lnTo>
                  <a:lnTo>
                    <a:pt x="4734468" y="4716868"/>
                  </a:lnTo>
                  <a:lnTo>
                    <a:pt x="0" y="471686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 amt="40000"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04" name="Google Shape;104;p15"/>
            <p:cNvSpPr txBox="1"/>
            <p:nvPr/>
          </p:nvSpPr>
          <p:spPr>
            <a:xfrm>
              <a:off x="243766" y="-2730807"/>
              <a:ext cx="2743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2100">
                  <a:solidFill>
                    <a:srgbClr val="1C4587"/>
                  </a:solidFill>
                </a:rPr>
                <a:t>04.</a:t>
              </a:r>
              <a:r>
                <a:rPr b="1" lang="ja" sz="2100">
                  <a:solidFill>
                    <a:srgbClr val="1C4587"/>
                  </a:solidFill>
                </a:rPr>
                <a:t>個人成果</a:t>
              </a:r>
              <a:endParaRPr b="1" sz="2500">
                <a:solidFill>
                  <a:srgbClr val="1C4587"/>
                </a:solidFill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1747"/>
            </a:gs>
            <a:gs pos="100000">
              <a:srgbClr val="6700A8"/>
            </a:gs>
          </a:gsLst>
          <a:lin ang="0" scaled="0"/>
        </a:gra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7" name="Google Shape;377;p33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8" name="Google Shape;378;p33"/>
          <p:cNvSpPr/>
          <p:nvPr/>
        </p:nvSpPr>
        <p:spPr>
          <a:xfrm rot="-327235">
            <a:off x="3980911" y="3648126"/>
            <a:ext cx="1180317" cy="1175930"/>
          </a:xfrm>
          <a:custGeom>
            <a:rect b="b" l="l" r="r" t="t"/>
            <a:pathLst>
              <a:path extrusionOk="0" h="2352977" w="2361757">
                <a:moveTo>
                  <a:pt x="0" y="0"/>
                </a:moveTo>
                <a:lnTo>
                  <a:pt x="2361756" y="0"/>
                </a:lnTo>
                <a:lnTo>
                  <a:pt x="2361756" y="2352977"/>
                </a:lnTo>
                <a:lnTo>
                  <a:pt x="0" y="23529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79" name="Google Shape;379;p33"/>
          <p:cNvSpPr txBox="1"/>
          <p:nvPr/>
        </p:nvSpPr>
        <p:spPr>
          <a:xfrm>
            <a:off x="2755295" y="1330460"/>
            <a:ext cx="3633300" cy="13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2500" lnSpcReduction="2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8D8D"/>
              </a:buClr>
              <a:buSzPct val="100000"/>
              <a:buFont typeface="Arial"/>
              <a:buNone/>
            </a:pPr>
            <a:r>
              <a:rPr b="1" lang="ja" sz="12500">
                <a:solidFill>
                  <a:srgbClr val="E100FF"/>
                </a:solidFill>
                <a:latin typeface="Meiryo"/>
                <a:ea typeface="Meiryo"/>
                <a:cs typeface="Meiryo"/>
                <a:sym typeface="Meiryo"/>
              </a:rPr>
              <a:t>0</a:t>
            </a:r>
            <a:r>
              <a:rPr b="1" lang="ja" sz="12500">
                <a:solidFill>
                  <a:srgbClr val="E100FF"/>
                </a:solidFill>
                <a:latin typeface="Meiryo"/>
                <a:ea typeface="Meiryo"/>
                <a:cs typeface="Meiryo"/>
                <a:sym typeface="Meiryo"/>
              </a:rPr>
              <a:t>3</a:t>
            </a:r>
            <a:endParaRPr sz="1100">
              <a:solidFill>
                <a:srgbClr val="E100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80" name="Google Shape;380;p33"/>
          <p:cNvSpPr txBox="1"/>
          <p:nvPr/>
        </p:nvSpPr>
        <p:spPr>
          <a:xfrm>
            <a:off x="689375" y="2472050"/>
            <a:ext cx="7763400" cy="120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25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1" lang="ja" sz="5400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rPr>
              <a:t>SutoCanのチームワーク</a:t>
            </a:r>
            <a:endParaRPr sz="11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" name="Google Shape;385;p34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386" name="Google Shape;386;p34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387" name="Google Shape;387;p34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388" name="Google Shape;388;p34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9" name="Google Shape;389;p34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390" name="Google Shape;390;p34"/>
          <p:cNvGrpSpPr/>
          <p:nvPr/>
        </p:nvGrpSpPr>
        <p:grpSpPr>
          <a:xfrm>
            <a:off x="83344" y="-7068"/>
            <a:ext cx="8977344" cy="5067126"/>
            <a:chOff x="0" y="-47625"/>
            <a:chExt cx="4728900" cy="2669156"/>
          </a:xfrm>
        </p:grpSpPr>
        <p:sp>
          <p:nvSpPr>
            <p:cNvPr id="391" name="Google Shape;391;p34"/>
            <p:cNvSpPr/>
            <p:nvPr/>
          </p:nvSpPr>
          <p:spPr>
            <a:xfrm>
              <a:off x="0" y="0"/>
              <a:ext cx="4728790" cy="2621531"/>
            </a:xfrm>
            <a:custGeom>
              <a:rect b="b" l="l" r="r" t="t"/>
              <a:pathLst>
                <a:path extrusionOk="0" h="2621531" w="4728790">
                  <a:moveTo>
                    <a:pt x="0" y="0"/>
                  </a:moveTo>
                  <a:lnTo>
                    <a:pt x="4728790" y="0"/>
                  </a:lnTo>
                  <a:lnTo>
                    <a:pt x="4728790" y="2621531"/>
                  </a:lnTo>
                  <a:lnTo>
                    <a:pt x="0" y="26215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">
              <a:solidFill>
                <a:srgbClr val="B696E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392" name="Google Shape;392;p34"/>
            <p:cNvSpPr txBox="1"/>
            <p:nvPr/>
          </p:nvSpPr>
          <p:spPr>
            <a:xfrm>
              <a:off x="0" y="-47625"/>
              <a:ext cx="4728900" cy="2669100"/>
            </a:xfrm>
            <a:prstGeom prst="rect">
              <a:avLst/>
            </a:prstGeom>
            <a:noFill/>
            <a:ln cap="flat" cmpd="sng" w="9525">
              <a:solidFill>
                <a:srgbClr val="B696E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3" name="Google Shape;393;p34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4" name="Google Shape;394;p34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95" name="Google Shape;395;p34"/>
          <p:cNvSpPr txBox="1"/>
          <p:nvPr/>
        </p:nvSpPr>
        <p:spPr>
          <a:xfrm>
            <a:off x="1006068" y="1736140"/>
            <a:ext cx="70182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9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96" name="Google Shape;39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300" y="1443955"/>
            <a:ext cx="6214800" cy="1996200"/>
          </a:xfrm>
          <a:prstGeom prst="rect">
            <a:avLst/>
          </a:prstGeom>
          <a:noFill/>
          <a:ln cap="flat" cmpd="sng" w="7620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7" name="Google Shape;397;p34"/>
          <p:cNvSpPr/>
          <p:nvPr/>
        </p:nvSpPr>
        <p:spPr>
          <a:xfrm rot="414">
            <a:off x="117402" y="3791000"/>
            <a:ext cx="2488500" cy="1151100"/>
          </a:xfrm>
          <a:prstGeom prst="cloudCallout">
            <a:avLst>
              <a:gd fmla="val 22736" name="adj1"/>
              <a:gd fmla="val -74539" name="adj2"/>
            </a:avLst>
          </a:prstGeom>
          <a:solidFill>
            <a:srgbClr val="FFFFFF"/>
          </a:soli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eiryo"/>
                <a:ea typeface="Meiryo"/>
                <a:cs typeface="Meiryo"/>
                <a:sym typeface="Meiryo"/>
              </a:rPr>
              <a:t>仲良くなれるかな</a:t>
            </a:r>
            <a:endParaRPr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398" name="Google Shape;398;p34"/>
          <p:cNvSpPr/>
          <p:nvPr/>
        </p:nvSpPr>
        <p:spPr>
          <a:xfrm flipH="1" rot="10613793">
            <a:off x="2873497" y="3721904"/>
            <a:ext cx="3208405" cy="1150993"/>
          </a:xfrm>
          <a:prstGeom prst="cloudCallout">
            <a:avLst>
              <a:gd fmla="val -27342" name="adj1"/>
              <a:gd fmla="val 77773" name="adj2"/>
            </a:avLst>
          </a:prstGeom>
          <a:solidFill>
            <a:srgbClr val="FFFFFF"/>
          </a:soli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4"/>
          <p:cNvSpPr/>
          <p:nvPr/>
        </p:nvSpPr>
        <p:spPr>
          <a:xfrm flipH="1" rot="10613691">
            <a:off x="5893131" y="3080507"/>
            <a:ext cx="2885436" cy="1046437"/>
          </a:xfrm>
          <a:prstGeom prst="cloudCallout">
            <a:avLst>
              <a:gd fmla="val -38718" name="adj1"/>
              <a:gd fmla="val 60333" name="adj2"/>
            </a:avLst>
          </a:prstGeom>
          <a:solidFill>
            <a:srgbClr val="FFFFFF"/>
          </a:soli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4"/>
          <p:cNvSpPr txBox="1"/>
          <p:nvPr/>
        </p:nvSpPr>
        <p:spPr>
          <a:xfrm>
            <a:off x="6372000" y="3343400"/>
            <a:ext cx="210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595959"/>
                </a:solidFill>
                <a:latin typeface="Meiryo"/>
                <a:ea typeface="Meiryo"/>
                <a:cs typeface="Meiryo"/>
                <a:sym typeface="Meiryo"/>
              </a:rPr>
              <a:t>リーダーが不安？</a:t>
            </a:r>
            <a:endParaRPr sz="1800">
              <a:solidFill>
                <a:srgbClr val="595959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01" name="Google Shape;401;p34"/>
          <p:cNvSpPr txBox="1"/>
          <p:nvPr/>
        </p:nvSpPr>
        <p:spPr>
          <a:xfrm>
            <a:off x="3232429" y="4118000"/>
            <a:ext cx="251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595959"/>
                </a:solidFill>
                <a:latin typeface="Meiryo"/>
                <a:ea typeface="Meiryo"/>
                <a:cs typeface="Meiryo"/>
                <a:sym typeface="Meiryo"/>
              </a:rPr>
              <a:t>５人で完成できるかな</a:t>
            </a:r>
            <a:endParaRPr sz="1800">
              <a:solidFill>
                <a:srgbClr val="595959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02" name="Google Shape;402;p34"/>
          <p:cNvSpPr txBox="1"/>
          <p:nvPr/>
        </p:nvSpPr>
        <p:spPr>
          <a:xfrm>
            <a:off x="1065518" y="390078"/>
            <a:ext cx="4547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結成当初のチーム状況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03" name="Google Shape;403;p34"/>
          <p:cNvSpPr/>
          <p:nvPr/>
        </p:nvSpPr>
        <p:spPr>
          <a:xfrm>
            <a:off x="6890425" y="703675"/>
            <a:ext cx="1800000" cy="1800000"/>
          </a:xfrm>
          <a:prstGeom prst="donut">
            <a:avLst>
              <a:gd fmla="val 14906" name="adj"/>
            </a:avLst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4" name="Google Shape;404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47438" y="703663"/>
            <a:ext cx="942975" cy="9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34"/>
          <p:cNvSpPr txBox="1"/>
          <p:nvPr/>
        </p:nvSpPr>
        <p:spPr>
          <a:xfrm>
            <a:off x="7029325" y="1272625"/>
            <a:ext cx="16611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まあまあ80%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心配　20%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5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11" name="Google Shape;411;p35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412" name="Google Shape;412;p35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413" name="Google Shape;413;p35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14" name="Google Shape;414;p35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5" name="Google Shape;415;p35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6" name="Google Shape;416;p35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17" name="Google Shape;417;p35"/>
          <p:cNvSpPr txBox="1"/>
          <p:nvPr/>
        </p:nvSpPr>
        <p:spPr>
          <a:xfrm>
            <a:off x="2377704" y="2603375"/>
            <a:ext cx="251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418" name="Google Shape;418;p35"/>
          <p:cNvPicPr preferRelativeResize="0"/>
          <p:nvPr/>
        </p:nvPicPr>
        <p:blipFill rotWithShape="1">
          <a:blip r:embed="rId5">
            <a:alphaModFix/>
          </a:blip>
          <a:srcRect b="0" l="0" r="23324" t="0"/>
          <a:stretch/>
        </p:blipFill>
        <p:spPr>
          <a:xfrm>
            <a:off x="722950" y="1380975"/>
            <a:ext cx="4790375" cy="2069225"/>
          </a:xfrm>
          <a:prstGeom prst="rect">
            <a:avLst/>
          </a:prstGeom>
          <a:noFill/>
          <a:ln cap="flat" cmpd="sng" w="7620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19" name="Google Shape;419;p35"/>
          <p:cNvSpPr/>
          <p:nvPr/>
        </p:nvSpPr>
        <p:spPr>
          <a:xfrm flipH="1" rot="-197012">
            <a:off x="191807" y="3897172"/>
            <a:ext cx="3006436" cy="796606"/>
          </a:xfrm>
          <a:prstGeom prst="cloudCallout">
            <a:avLst>
              <a:gd fmla="val -1495" name="adj1"/>
              <a:gd fmla="val -82227" name="adj2"/>
            </a:avLst>
          </a:prstGeom>
          <a:solidFill>
            <a:srgbClr val="FFFFFF"/>
          </a:soli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eiryo"/>
                <a:ea typeface="Meiryo"/>
                <a:cs typeface="Meiryo"/>
                <a:sym typeface="Meiryo"/>
              </a:rPr>
              <a:t>デスクトップはみんなとの写真</a:t>
            </a:r>
            <a:endParaRPr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20" name="Google Shape;420;p35"/>
          <p:cNvSpPr/>
          <p:nvPr/>
        </p:nvSpPr>
        <p:spPr>
          <a:xfrm flipH="1" rot="-233933">
            <a:off x="3529595" y="4100594"/>
            <a:ext cx="3141370" cy="796533"/>
          </a:xfrm>
          <a:prstGeom prst="cloudCallout">
            <a:avLst>
              <a:gd fmla="val 20277" name="adj1"/>
              <a:gd fmla="val -111548" name="adj2"/>
            </a:avLst>
          </a:prstGeom>
          <a:solidFill>
            <a:srgbClr val="FFFFFF"/>
          </a:soli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eiryo"/>
                <a:ea typeface="Meiryo"/>
                <a:cs typeface="Meiryo"/>
                <a:sym typeface="Meiryo"/>
              </a:rPr>
              <a:t>アイデアが活発に出る</a:t>
            </a:r>
            <a:endParaRPr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21" name="Google Shape;421;p35"/>
          <p:cNvSpPr/>
          <p:nvPr/>
        </p:nvSpPr>
        <p:spPr>
          <a:xfrm flipH="1" rot="-576591">
            <a:off x="5764611" y="849850"/>
            <a:ext cx="3141281" cy="1060081"/>
          </a:xfrm>
          <a:prstGeom prst="cloudCallout">
            <a:avLst>
              <a:gd fmla="val 55438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latin typeface="Meiryo"/>
                <a:ea typeface="Meiryo"/>
                <a:cs typeface="Meiryo"/>
                <a:sym typeface="Meiryo"/>
              </a:rPr>
              <a:t>仲が良い</a:t>
            </a:r>
            <a:endParaRPr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22" name="Google Shape;422;p35"/>
          <p:cNvSpPr txBox="1"/>
          <p:nvPr/>
        </p:nvSpPr>
        <p:spPr>
          <a:xfrm>
            <a:off x="1065518" y="390078"/>
            <a:ext cx="4547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実装段階でのチーム状況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23" name="Google Shape;423;p35"/>
          <p:cNvSpPr/>
          <p:nvPr/>
        </p:nvSpPr>
        <p:spPr>
          <a:xfrm>
            <a:off x="6606125" y="2047625"/>
            <a:ext cx="1800000" cy="1800000"/>
          </a:xfrm>
          <a:prstGeom prst="donut">
            <a:avLst>
              <a:gd fmla="val 14906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5"/>
          <p:cNvSpPr txBox="1"/>
          <p:nvPr/>
        </p:nvSpPr>
        <p:spPr>
          <a:xfrm>
            <a:off x="6764625" y="2716775"/>
            <a:ext cx="146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とても良い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100%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25" name="Google Shape;425;p35"/>
          <p:cNvSpPr/>
          <p:nvPr/>
        </p:nvSpPr>
        <p:spPr>
          <a:xfrm>
            <a:off x="6606125" y="2047625"/>
            <a:ext cx="1800000" cy="1800000"/>
          </a:xfrm>
          <a:prstGeom prst="donut">
            <a:avLst>
              <a:gd fmla="val 14906" name="adj"/>
            </a:avLst>
          </a:prstGeom>
          <a:solidFill>
            <a:srgbClr val="B696E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6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31" name="Google Shape;431;p36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432" name="Google Shape;432;p36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433" name="Google Shape;433;p36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34" name="Google Shape;434;p36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5" name="Google Shape;435;p36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6" name="Google Shape;436;p36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37" name="Google Shape;437;p36"/>
          <p:cNvSpPr txBox="1"/>
          <p:nvPr/>
        </p:nvSpPr>
        <p:spPr>
          <a:xfrm>
            <a:off x="1065525" y="1164081"/>
            <a:ext cx="72192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438" name="Google Shape;438;p36"/>
          <p:cNvSpPr txBox="1"/>
          <p:nvPr/>
        </p:nvSpPr>
        <p:spPr>
          <a:xfrm>
            <a:off x="1006068" y="1736140"/>
            <a:ext cx="70182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9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36"/>
          <p:cNvSpPr txBox="1"/>
          <p:nvPr/>
        </p:nvSpPr>
        <p:spPr>
          <a:xfrm>
            <a:off x="350375" y="1062750"/>
            <a:ext cx="343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40" name="Google Shape;440;p36"/>
          <p:cNvSpPr txBox="1"/>
          <p:nvPr/>
        </p:nvSpPr>
        <p:spPr>
          <a:xfrm>
            <a:off x="2377704" y="2603375"/>
            <a:ext cx="251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441" name="Google Shape;441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7175" y="1070256"/>
            <a:ext cx="6271903" cy="3527945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36"/>
          <p:cNvSpPr txBox="1"/>
          <p:nvPr/>
        </p:nvSpPr>
        <p:spPr>
          <a:xfrm>
            <a:off x="1065518" y="390078"/>
            <a:ext cx="4547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作業風景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7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48" name="Google Shape;448;p37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449" name="Google Shape;449;p37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450" name="Google Shape;450;p37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51" name="Google Shape;451;p37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2" name="Google Shape;452;p37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53" name="Google Shape;453;p37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54" name="Google Shape;454;p37"/>
          <p:cNvSpPr txBox="1"/>
          <p:nvPr/>
        </p:nvSpPr>
        <p:spPr>
          <a:xfrm>
            <a:off x="1006068" y="1736140"/>
            <a:ext cx="7018200" cy="2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9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37"/>
          <p:cNvSpPr txBox="1"/>
          <p:nvPr/>
        </p:nvSpPr>
        <p:spPr>
          <a:xfrm>
            <a:off x="2377704" y="2603375"/>
            <a:ext cx="251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pic>
        <p:nvPicPr>
          <p:cNvPr id="456" name="Google Shape;456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4900" y="1021150"/>
            <a:ext cx="3185575" cy="424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0375" y="1377318"/>
            <a:ext cx="5384650" cy="4038482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37"/>
          <p:cNvSpPr txBox="1"/>
          <p:nvPr/>
        </p:nvSpPr>
        <p:spPr>
          <a:xfrm>
            <a:off x="1065526" y="390075"/>
            <a:ext cx="5031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みんなで飲みに行きました！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1747"/>
            </a:gs>
            <a:gs pos="100000">
              <a:srgbClr val="6700A8"/>
            </a:gs>
          </a:gsLst>
          <a:lin ang="0" scaled="0"/>
        </a:gradFill>
      </p:bgPr>
    </p:bg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8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4" name="Google Shape;464;p38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5" name="Google Shape;465;p38"/>
          <p:cNvSpPr/>
          <p:nvPr/>
        </p:nvSpPr>
        <p:spPr>
          <a:xfrm rot="-327235">
            <a:off x="3980911" y="3648126"/>
            <a:ext cx="1180317" cy="1175930"/>
          </a:xfrm>
          <a:custGeom>
            <a:rect b="b" l="l" r="r" t="t"/>
            <a:pathLst>
              <a:path extrusionOk="0" h="2352977" w="2361757">
                <a:moveTo>
                  <a:pt x="0" y="0"/>
                </a:moveTo>
                <a:lnTo>
                  <a:pt x="2361756" y="0"/>
                </a:lnTo>
                <a:lnTo>
                  <a:pt x="2361756" y="2352977"/>
                </a:lnTo>
                <a:lnTo>
                  <a:pt x="0" y="23529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66" name="Google Shape;466;p38"/>
          <p:cNvSpPr txBox="1"/>
          <p:nvPr/>
        </p:nvSpPr>
        <p:spPr>
          <a:xfrm>
            <a:off x="2755295" y="1330460"/>
            <a:ext cx="3633300" cy="13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2500" lnSpcReduction="2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8D8D"/>
              </a:buClr>
              <a:buSzPct val="100000"/>
              <a:buFont typeface="Arial"/>
              <a:buNone/>
            </a:pPr>
            <a:r>
              <a:rPr b="1" lang="ja" sz="12500">
                <a:solidFill>
                  <a:srgbClr val="E100FF"/>
                </a:solidFill>
                <a:latin typeface="Meiryo"/>
                <a:ea typeface="Meiryo"/>
                <a:cs typeface="Meiryo"/>
                <a:sym typeface="Meiryo"/>
              </a:rPr>
              <a:t>0</a:t>
            </a:r>
            <a:r>
              <a:rPr b="1" lang="ja" sz="12500">
                <a:solidFill>
                  <a:srgbClr val="E100FF"/>
                </a:solidFill>
                <a:latin typeface="Meiryo"/>
                <a:ea typeface="Meiryo"/>
                <a:cs typeface="Meiryo"/>
                <a:sym typeface="Meiryo"/>
              </a:rPr>
              <a:t>3.1</a:t>
            </a:r>
            <a:endParaRPr sz="1100">
              <a:solidFill>
                <a:srgbClr val="E100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67" name="Google Shape;467;p38"/>
          <p:cNvSpPr txBox="1"/>
          <p:nvPr/>
        </p:nvSpPr>
        <p:spPr>
          <a:xfrm>
            <a:off x="975475" y="2479500"/>
            <a:ext cx="6910500" cy="120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Arial"/>
              <a:buNone/>
            </a:pPr>
            <a:r>
              <a:rPr b="1" lang="ja" sz="5400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rPr>
              <a:t>SutoCanの特徴</a:t>
            </a:r>
            <a:endParaRPr sz="11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9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73" name="Google Shape;473;p39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474" name="Google Shape;474;p39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475" name="Google Shape;475;p39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476" name="Google Shape;476;p39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7" name="Google Shape;477;p39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78" name="Google Shape;478;p39"/>
          <p:cNvSpPr txBox="1"/>
          <p:nvPr/>
        </p:nvSpPr>
        <p:spPr>
          <a:xfrm>
            <a:off x="348762" y="1962450"/>
            <a:ext cx="84465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39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知識の偏りがなく</a:t>
            </a:r>
            <a:r>
              <a:rPr b="1"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全員がコードを</a:t>
            </a:r>
            <a:endParaRPr b="1" sz="2900">
              <a:solidFill>
                <a:srgbClr val="404040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marR="0" rtl="0" algn="ctr">
              <a:lnSpc>
                <a:spcPct val="139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説明できるようにする！</a:t>
            </a:r>
            <a:endParaRPr b="1" sz="2900">
              <a:solidFill>
                <a:srgbClr val="404040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79" name="Google Shape;479;p39"/>
          <p:cNvSpPr txBox="1"/>
          <p:nvPr/>
        </p:nvSpPr>
        <p:spPr>
          <a:xfrm>
            <a:off x="2377704" y="2603375"/>
            <a:ext cx="2517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  <p:sp>
        <p:nvSpPr>
          <p:cNvPr id="480" name="Google Shape;480;p39"/>
          <p:cNvSpPr txBox="1"/>
          <p:nvPr/>
        </p:nvSpPr>
        <p:spPr>
          <a:xfrm>
            <a:off x="1065526" y="390075"/>
            <a:ext cx="5031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チーム目標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5" name="Google Shape;485;p40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6" name="Google Shape;486;p40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487" name="Google Shape;487;p40"/>
          <p:cNvGrpSpPr/>
          <p:nvPr/>
        </p:nvGrpSpPr>
        <p:grpSpPr>
          <a:xfrm>
            <a:off x="171568" y="1"/>
            <a:ext cx="8800865" cy="4891038"/>
            <a:chOff x="0" y="-47625"/>
            <a:chExt cx="4635938" cy="2576400"/>
          </a:xfrm>
        </p:grpSpPr>
        <p:sp>
          <p:nvSpPr>
            <p:cNvPr id="488" name="Google Shape;488;p40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489" name="Google Shape;489;p40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0" name="Google Shape;490;p40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491" name="Google Shape;491;p40"/>
          <p:cNvSpPr txBox="1"/>
          <p:nvPr/>
        </p:nvSpPr>
        <p:spPr>
          <a:xfrm>
            <a:off x="1065527" y="390075"/>
            <a:ext cx="5683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①アルゴリズム化された問題解決</a:t>
            </a:r>
            <a:endParaRPr b="1"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92" name="Google Shape;492;p40"/>
          <p:cNvSpPr txBox="1"/>
          <p:nvPr/>
        </p:nvSpPr>
        <p:spPr>
          <a:xfrm>
            <a:off x="171575" y="906550"/>
            <a:ext cx="32526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〈問題解決フローチャート〉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93" name="Google Shape;493;p40"/>
          <p:cNvSpPr/>
          <p:nvPr/>
        </p:nvSpPr>
        <p:spPr>
          <a:xfrm>
            <a:off x="303850" y="1552975"/>
            <a:ext cx="976200" cy="393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200"/>
              <a:t>問題発生</a:t>
            </a:r>
            <a:endParaRPr sz="1200"/>
          </a:p>
        </p:txBody>
      </p:sp>
      <p:sp>
        <p:nvSpPr>
          <p:cNvPr id="494" name="Google Shape;494;p40"/>
          <p:cNvSpPr/>
          <p:nvPr/>
        </p:nvSpPr>
        <p:spPr>
          <a:xfrm>
            <a:off x="1438425" y="1374625"/>
            <a:ext cx="1351800" cy="750300"/>
          </a:xfrm>
          <a:prstGeom prst="diamond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200"/>
              <a:t>自己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200"/>
              <a:t>調査</a:t>
            </a:r>
            <a:endParaRPr sz="1200"/>
          </a:p>
        </p:txBody>
      </p:sp>
      <p:sp>
        <p:nvSpPr>
          <p:cNvPr id="495" name="Google Shape;495;p40"/>
          <p:cNvSpPr/>
          <p:nvPr/>
        </p:nvSpPr>
        <p:spPr>
          <a:xfrm>
            <a:off x="7388375" y="1552975"/>
            <a:ext cx="1150500" cy="393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200">
                <a:latin typeface="Meiryo"/>
                <a:ea typeface="Meiryo"/>
                <a:cs typeface="Meiryo"/>
                <a:sym typeface="Meiryo"/>
              </a:rPr>
              <a:t>チームに共有</a:t>
            </a:r>
            <a:endParaRPr sz="12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496" name="Google Shape;496;p40"/>
          <p:cNvSpPr/>
          <p:nvPr/>
        </p:nvSpPr>
        <p:spPr>
          <a:xfrm>
            <a:off x="6304575" y="1552975"/>
            <a:ext cx="654300" cy="3936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200"/>
              <a:t>解決</a:t>
            </a:r>
            <a:endParaRPr sz="1200"/>
          </a:p>
        </p:txBody>
      </p:sp>
      <p:sp>
        <p:nvSpPr>
          <p:cNvPr id="497" name="Google Shape;497;p40"/>
          <p:cNvSpPr/>
          <p:nvPr/>
        </p:nvSpPr>
        <p:spPr>
          <a:xfrm>
            <a:off x="2948600" y="1374625"/>
            <a:ext cx="1622100" cy="750300"/>
          </a:xfrm>
          <a:prstGeom prst="diamond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200"/>
              <a:t>チームに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200"/>
              <a:t>質問</a:t>
            </a:r>
            <a:endParaRPr sz="1200"/>
          </a:p>
        </p:txBody>
      </p:sp>
      <p:sp>
        <p:nvSpPr>
          <p:cNvPr id="498" name="Google Shape;498;p40"/>
          <p:cNvSpPr/>
          <p:nvPr/>
        </p:nvSpPr>
        <p:spPr>
          <a:xfrm>
            <a:off x="4762786" y="1437025"/>
            <a:ext cx="1232700" cy="625500"/>
          </a:xfrm>
          <a:prstGeom prst="rect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200"/>
              <a:t>講師に</a:t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200"/>
              <a:t>質問</a:t>
            </a:r>
            <a:endParaRPr sz="1200"/>
          </a:p>
        </p:txBody>
      </p:sp>
      <p:cxnSp>
        <p:nvCxnSpPr>
          <p:cNvPr id="499" name="Google Shape;499;p40"/>
          <p:cNvCxnSpPr>
            <a:endCxn id="494" idx="1"/>
          </p:cNvCxnSpPr>
          <p:nvPr/>
        </p:nvCxnSpPr>
        <p:spPr>
          <a:xfrm>
            <a:off x="1280025" y="1749775"/>
            <a:ext cx="15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0" name="Google Shape;500;p40"/>
          <p:cNvCxnSpPr>
            <a:endCxn id="497" idx="1"/>
          </p:cNvCxnSpPr>
          <p:nvPr/>
        </p:nvCxnSpPr>
        <p:spPr>
          <a:xfrm>
            <a:off x="2790200" y="1749775"/>
            <a:ext cx="158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1" name="Google Shape;501;p40"/>
          <p:cNvCxnSpPr>
            <a:endCxn id="495" idx="1"/>
          </p:cNvCxnSpPr>
          <p:nvPr/>
        </p:nvCxnSpPr>
        <p:spPr>
          <a:xfrm>
            <a:off x="6958775" y="1749775"/>
            <a:ext cx="429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2" name="Google Shape;502;p40"/>
          <p:cNvCxnSpPr>
            <a:stCxn id="498" idx="3"/>
            <a:endCxn id="496" idx="1"/>
          </p:cNvCxnSpPr>
          <p:nvPr/>
        </p:nvCxnSpPr>
        <p:spPr>
          <a:xfrm>
            <a:off x="5995486" y="1749775"/>
            <a:ext cx="309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3" name="Google Shape;503;p40"/>
          <p:cNvCxnSpPr>
            <a:endCxn id="498" idx="1"/>
          </p:cNvCxnSpPr>
          <p:nvPr/>
        </p:nvCxnSpPr>
        <p:spPr>
          <a:xfrm>
            <a:off x="4570786" y="1749775"/>
            <a:ext cx="192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04" name="Google Shape;504;p40"/>
          <p:cNvCxnSpPr>
            <a:stCxn id="494" idx="2"/>
            <a:endCxn id="496" idx="2"/>
          </p:cNvCxnSpPr>
          <p:nvPr/>
        </p:nvCxnSpPr>
        <p:spPr>
          <a:xfrm rot="-5400000">
            <a:off x="4283925" y="-222875"/>
            <a:ext cx="178200" cy="4517400"/>
          </a:xfrm>
          <a:prstGeom prst="bentConnector3">
            <a:avLst>
              <a:gd fmla="val -13362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40"/>
          <p:cNvCxnSpPr>
            <a:stCxn id="497" idx="2"/>
          </p:cNvCxnSpPr>
          <p:nvPr/>
        </p:nvCxnSpPr>
        <p:spPr>
          <a:xfrm flipH="1">
            <a:off x="3756650" y="2124925"/>
            <a:ext cx="3000" cy="23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6" name="Google Shape;506;p40"/>
          <p:cNvCxnSpPr>
            <a:endCxn id="496" idx="2"/>
          </p:cNvCxnSpPr>
          <p:nvPr/>
        </p:nvCxnSpPr>
        <p:spPr>
          <a:xfrm flipH="1" rot="10800000">
            <a:off x="6631125" y="1946575"/>
            <a:ext cx="600" cy="40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7" name="Google Shape;507;p40"/>
          <p:cNvSpPr txBox="1"/>
          <p:nvPr/>
        </p:nvSpPr>
        <p:spPr>
          <a:xfrm>
            <a:off x="2706225" y="1437025"/>
            <a:ext cx="429600" cy="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chemeClr val="dk2"/>
                </a:solidFill>
              </a:rPr>
              <a:t>No</a:t>
            </a:r>
            <a:endParaRPr sz="700">
              <a:solidFill>
                <a:schemeClr val="dk2"/>
              </a:solidFill>
            </a:endParaRPr>
          </a:p>
        </p:txBody>
      </p:sp>
      <p:sp>
        <p:nvSpPr>
          <p:cNvPr id="508" name="Google Shape;508;p40"/>
          <p:cNvSpPr txBox="1"/>
          <p:nvPr/>
        </p:nvSpPr>
        <p:spPr>
          <a:xfrm>
            <a:off x="4451975" y="1437025"/>
            <a:ext cx="429600" cy="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chemeClr val="dk2"/>
                </a:solidFill>
              </a:rPr>
              <a:t>No</a:t>
            </a:r>
            <a:endParaRPr sz="700">
              <a:solidFill>
                <a:schemeClr val="dk2"/>
              </a:solidFill>
            </a:endParaRPr>
          </a:p>
        </p:txBody>
      </p:sp>
      <p:sp>
        <p:nvSpPr>
          <p:cNvPr id="509" name="Google Shape;509;p40"/>
          <p:cNvSpPr txBox="1"/>
          <p:nvPr/>
        </p:nvSpPr>
        <p:spPr>
          <a:xfrm>
            <a:off x="1727700" y="2070025"/>
            <a:ext cx="537900" cy="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Yes</a:t>
            </a:r>
            <a:endParaRPr sz="3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510" name="Google Shape;510;p40"/>
          <p:cNvSpPr txBox="1"/>
          <p:nvPr/>
        </p:nvSpPr>
        <p:spPr>
          <a:xfrm>
            <a:off x="3330050" y="2075088"/>
            <a:ext cx="429600" cy="1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000">
                <a:solidFill>
                  <a:schemeClr val="dk2"/>
                </a:solidFill>
              </a:rPr>
              <a:t>Yes</a:t>
            </a:r>
            <a:endParaRPr sz="700">
              <a:solidFill>
                <a:schemeClr val="dk2"/>
              </a:solidFill>
            </a:endParaRPr>
          </a:p>
        </p:txBody>
      </p:sp>
      <p:cxnSp>
        <p:nvCxnSpPr>
          <p:cNvPr id="511" name="Google Shape;511;p40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2" name="Google Shape;512;p40"/>
          <p:cNvSpPr txBox="1"/>
          <p:nvPr/>
        </p:nvSpPr>
        <p:spPr>
          <a:xfrm>
            <a:off x="521075" y="2924725"/>
            <a:ext cx="8211000" cy="2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〈メリット〉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講師への質問はチームとしてわからないところ</a:t>
            </a:r>
            <a:endParaRPr b="1"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→解決方法を共有することで全体として理解度が向上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400">
                <a:solidFill>
                  <a:srgbClr val="FF0000"/>
                </a:solidFill>
              </a:rPr>
              <a:t>⇒チーム目標の達成に貢献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7" name="Google Shape;517;p41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518" name="Google Shape;518;p41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519" name="Google Shape;519;p41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" name="Google Shape;520;p41"/>
          <p:cNvGrpSpPr/>
          <p:nvPr/>
        </p:nvGrpSpPr>
        <p:grpSpPr>
          <a:xfrm>
            <a:off x="83232" y="-6993"/>
            <a:ext cx="8977344" cy="5067126"/>
            <a:chOff x="0" y="-47625"/>
            <a:chExt cx="4728900" cy="2669156"/>
          </a:xfrm>
        </p:grpSpPr>
        <p:sp>
          <p:nvSpPr>
            <p:cNvPr id="521" name="Google Shape;521;p41"/>
            <p:cNvSpPr/>
            <p:nvPr/>
          </p:nvSpPr>
          <p:spPr>
            <a:xfrm>
              <a:off x="0" y="0"/>
              <a:ext cx="4728790" cy="2621531"/>
            </a:xfrm>
            <a:custGeom>
              <a:rect b="b" l="l" r="r" t="t"/>
              <a:pathLst>
                <a:path extrusionOk="0" h="2621531" w="4728790">
                  <a:moveTo>
                    <a:pt x="0" y="0"/>
                  </a:moveTo>
                  <a:lnTo>
                    <a:pt x="4728790" y="0"/>
                  </a:lnTo>
                  <a:lnTo>
                    <a:pt x="4728790" y="2621531"/>
                  </a:lnTo>
                  <a:lnTo>
                    <a:pt x="0" y="262153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9525">
              <a:solidFill>
                <a:srgbClr val="B696E4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522" name="Google Shape;522;p41"/>
            <p:cNvSpPr txBox="1"/>
            <p:nvPr/>
          </p:nvSpPr>
          <p:spPr>
            <a:xfrm>
              <a:off x="0" y="-47625"/>
              <a:ext cx="4728900" cy="266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23" name="Google Shape;523;p41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4" name="Google Shape;524;p41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25" name="Google Shape;525;p41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26" name="Google Shape;526;p41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27" name="Google Shape;527;p41"/>
          <p:cNvSpPr txBox="1"/>
          <p:nvPr/>
        </p:nvSpPr>
        <p:spPr>
          <a:xfrm>
            <a:off x="1065518" y="390078"/>
            <a:ext cx="4547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900">
                <a:latin typeface="Meiryo"/>
                <a:ea typeface="Meiryo"/>
                <a:cs typeface="Meiryo"/>
                <a:sym typeface="Meiryo"/>
              </a:rPr>
              <a:t>②定期的な進捗報告</a:t>
            </a:r>
            <a:endParaRPr b="1" sz="29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528" name="Google Shape;528;p41"/>
          <p:cNvSpPr txBox="1"/>
          <p:nvPr/>
        </p:nvSpPr>
        <p:spPr>
          <a:xfrm>
            <a:off x="780025" y="1243850"/>
            <a:ext cx="4824300" cy="9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〈進捗報告のタイミング〉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529" name="Google Shape;529;p41"/>
          <p:cNvSpPr txBox="1"/>
          <p:nvPr/>
        </p:nvSpPr>
        <p:spPr>
          <a:xfrm>
            <a:off x="4479550" y="1051675"/>
            <a:ext cx="4109700" cy="18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〈進捗報告の内容〉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30" name="Google Shape;530;p41"/>
          <p:cNvSpPr/>
          <p:nvPr/>
        </p:nvSpPr>
        <p:spPr>
          <a:xfrm>
            <a:off x="949700" y="1806950"/>
            <a:ext cx="3084300" cy="12780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90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①昼休憩前後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②16時30分頃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③進捗が滞ったタイミング</a:t>
            </a:r>
            <a:endParaRPr/>
          </a:p>
        </p:txBody>
      </p:sp>
      <p:sp>
        <p:nvSpPr>
          <p:cNvPr id="531" name="Google Shape;531;p41"/>
          <p:cNvSpPr/>
          <p:nvPr/>
        </p:nvSpPr>
        <p:spPr>
          <a:xfrm>
            <a:off x="4773700" y="1807250"/>
            <a:ext cx="3311400" cy="1277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90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1800">
                <a:solidFill>
                  <a:schemeClr val="dk2"/>
                </a:solidFill>
              </a:rPr>
              <a:t>・完了した箇所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1800">
                <a:solidFill>
                  <a:schemeClr val="dk2"/>
                </a:solidFill>
              </a:rPr>
              <a:t>・現在進行形の箇所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1800">
                <a:solidFill>
                  <a:schemeClr val="dk2"/>
                </a:solidFill>
              </a:rPr>
              <a:t>・解決方法がわからない箇所</a:t>
            </a:r>
            <a:endParaRPr/>
          </a:p>
        </p:txBody>
      </p:sp>
      <p:sp>
        <p:nvSpPr>
          <p:cNvPr id="532" name="Google Shape;532;p41"/>
          <p:cNvSpPr txBox="1"/>
          <p:nvPr/>
        </p:nvSpPr>
        <p:spPr>
          <a:xfrm>
            <a:off x="1277475" y="3370175"/>
            <a:ext cx="5950200" cy="9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2400">
                <a:solidFill>
                  <a:srgbClr val="15143B"/>
                </a:solidFill>
              </a:rPr>
              <a:t>それぞれの進捗を</a:t>
            </a:r>
            <a:r>
              <a:rPr b="1" lang="ja" sz="2400">
                <a:solidFill>
                  <a:srgbClr val="15143B"/>
                </a:solidFill>
              </a:rPr>
              <a:t>適宜</a:t>
            </a:r>
            <a:r>
              <a:rPr b="1" lang="ja" sz="2400">
                <a:solidFill>
                  <a:srgbClr val="15143B"/>
                </a:solidFill>
              </a:rPr>
              <a:t>確認</a:t>
            </a:r>
            <a:endParaRPr b="1" sz="2400">
              <a:solidFill>
                <a:srgbClr val="15143B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ja" sz="2400">
                <a:solidFill>
                  <a:srgbClr val="FF0000"/>
                </a:solidFill>
              </a:rPr>
              <a:t>　</a:t>
            </a:r>
            <a:r>
              <a:rPr b="1" lang="ja" sz="2400">
                <a:solidFill>
                  <a:srgbClr val="FF0000"/>
                </a:solidFill>
              </a:rPr>
              <a:t>⇒進捗の大幅なずれを防止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1747"/>
            </a:gs>
            <a:gs pos="100000">
              <a:srgbClr val="6700A8"/>
            </a:gs>
          </a:gsLst>
          <a:lin ang="0" scaled="0"/>
        </a:gradFill>
      </p:bgPr>
    </p:bg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2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8" name="Google Shape;538;p42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39" name="Google Shape;539;p42"/>
          <p:cNvSpPr/>
          <p:nvPr/>
        </p:nvSpPr>
        <p:spPr>
          <a:xfrm rot="-327235">
            <a:off x="3980911" y="3648126"/>
            <a:ext cx="1180317" cy="1175930"/>
          </a:xfrm>
          <a:custGeom>
            <a:rect b="b" l="l" r="r" t="t"/>
            <a:pathLst>
              <a:path extrusionOk="0" h="2352977" w="2361757">
                <a:moveTo>
                  <a:pt x="0" y="0"/>
                </a:moveTo>
                <a:lnTo>
                  <a:pt x="2361756" y="0"/>
                </a:lnTo>
                <a:lnTo>
                  <a:pt x="2361756" y="2352977"/>
                </a:lnTo>
                <a:lnTo>
                  <a:pt x="0" y="23529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40" name="Google Shape;540;p42"/>
          <p:cNvSpPr txBox="1"/>
          <p:nvPr/>
        </p:nvSpPr>
        <p:spPr>
          <a:xfrm>
            <a:off x="2755295" y="1330460"/>
            <a:ext cx="3633300" cy="13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2500" lnSpcReduction="2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8D8D"/>
              </a:buClr>
              <a:buSzPct val="100000"/>
              <a:buFont typeface="Arial"/>
              <a:buNone/>
            </a:pPr>
            <a:r>
              <a:rPr b="1" lang="ja" sz="12500">
                <a:solidFill>
                  <a:srgbClr val="E100FF"/>
                </a:solidFill>
                <a:latin typeface="Meiryo"/>
                <a:ea typeface="Meiryo"/>
                <a:cs typeface="Meiryo"/>
                <a:sym typeface="Meiryo"/>
              </a:rPr>
              <a:t>0</a:t>
            </a:r>
            <a:r>
              <a:rPr b="1" lang="ja" sz="12500">
                <a:solidFill>
                  <a:srgbClr val="E100FF"/>
                </a:solidFill>
                <a:latin typeface="Meiryo"/>
                <a:ea typeface="Meiryo"/>
                <a:cs typeface="Meiryo"/>
                <a:sym typeface="Meiryo"/>
              </a:rPr>
              <a:t>3.2</a:t>
            </a:r>
            <a:endParaRPr sz="1100">
              <a:solidFill>
                <a:srgbClr val="E100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541" name="Google Shape;541;p42"/>
          <p:cNvSpPr txBox="1"/>
          <p:nvPr/>
        </p:nvSpPr>
        <p:spPr>
          <a:xfrm>
            <a:off x="395000" y="2479500"/>
            <a:ext cx="8118600" cy="120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25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None/>
            </a:pPr>
            <a:r>
              <a:rPr b="1" lang="ja" sz="5400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rPr>
              <a:t>SutoCanのチーム</a:t>
            </a:r>
            <a:r>
              <a:rPr b="1" lang="ja" sz="5400">
                <a:solidFill>
                  <a:srgbClr val="FFFFFF"/>
                </a:solidFill>
                <a:latin typeface="Meiryo"/>
                <a:ea typeface="Meiryo"/>
                <a:cs typeface="Meiryo"/>
                <a:sym typeface="Meiryo"/>
              </a:rPr>
              <a:t>について</a:t>
            </a:r>
            <a:endParaRPr sz="11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1747"/>
            </a:gs>
            <a:gs pos="100000">
              <a:srgbClr val="6700A8"/>
            </a:gs>
          </a:gsLst>
          <a:lin ang="0" scaled="0"/>
        </a:gra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0" name="Google Shape;110;p16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1" name="Google Shape;111;p16"/>
          <p:cNvSpPr/>
          <p:nvPr/>
        </p:nvSpPr>
        <p:spPr>
          <a:xfrm rot="-327235">
            <a:off x="3980911" y="3648126"/>
            <a:ext cx="1180317" cy="1175930"/>
          </a:xfrm>
          <a:custGeom>
            <a:rect b="b" l="l" r="r" t="t"/>
            <a:pathLst>
              <a:path extrusionOk="0" h="2352977" w="2361757">
                <a:moveTo>
                  <a:pt x="0" y="0"/>
                </a:moveTo>
                <a:lnTo>
                  <a:pt x="2361756" y="0"/>
                </a:lnTo>
                <a:lnTo>
                  <a:pt x="2361756" y="2352977"/>
                </a:lnTo>
                <a:lnTo>
                  <a:pt x="0" y="23529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2" name="Google Shape;112;p16"/>
          <p:cNvSpPr txBox="1"/>
          <p:nvPr/>
        </p:nvSpPr>
        <p:spPr>
          <a:xfrm>
            <a:off x="2755295" y="1330460"/>
            <a:ext cx="3633300" cy="13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2500" lnSpcReduction="2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8D8D"/>
              </a:buClr>
              <a:buSzPct val="100000"/>
              <a:buFont typeface="Arial"/>
              <a:buNone/>
            </a:pPr>
            <a:r>
              <a:rPr b="1" lang="ja" sz="12500">
                <a:solidFill>
                  <a:srgbClr val="E100FF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lang="ja" sz="12500">
                <a:solidFill>
                  <a:srgbClr val="E100FF"/>
                </a:solidFill>
              </a:rPr>
              <a:t>1</a:t>
            </a:r>
            <a:endParaRPr sz="1100">
              <a:solidFill>
                <a:srgbClr val="E100FF"/>
              </a:solidFill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975475" y="2479500"/>
            <a:ext cx="7227300" cy="120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Arial"/>
              <a:buNone/>
            </a:pPr>
            <a:r>
              <a:rPr b="1" lang="ja" sz="5400">
                <a:solidFill>
                  <a:srgbClr val="FFFFFF"/>
                </a:solidFill>
              </a:rPr>
              <a:t>NoMiMaとは</a:t>
            </a:r>
            <a:endParaRPr sz="11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6" name="Google Shape;546;p43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7" name="Google Shape;547;p43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48" name="Google Shape;548;p43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49" name="Google Shape;549;p43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50" name="Google Shape;550;p43"/>
          <p:cNvSpPr txBox="1"/>
          <p:nvPr/>
        </p:nvSpPr>
        <p:spPr>
          <a:xfrm>
            <a:off x="1033750" y="344575"/>
            <a:ext cx="37485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アプリ開発の苦労点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51" name="Google Shape;551;p43"/>
          <p:cNvSpPr txBox="1"/>
          <p:nvPr/>
        </p:nvSpPr>
        <p:spPr>
          <a:xfrm>
            <a:off x="5137775" y="3036050"/>
            <a:ext cx="2749800" cy="1015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チームで話し合いながら利便性の高さを重要視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grpSp>
        <p:nvGrpSpPr>
          <p:cNvPr id="552" name="Google Shape;552;p43"/>
          <p:cNvGrpSpPr/>
          <p:nvPr/>
        </p:nvGrpSpPr>
        <p:grpSpPr>
          <a:xfrm>
            <a:off x="171568" y="106989"/>
            <a:ext cx="8800865" cy="4891038"/>
            <a:chOff x="0" y="-47625"/>
            <a:chExt cx="4635938" cy="2576400"/>
          </a:xfrm>
        </p:grpSpPr>
        <p:sp>
          <p:nvSpPr>
            <p:cNvPr id="553" name="Google Shape;553;p43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554" name="Google Shape;554;p43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55" name="Google Shape;555;p43"/>
          <p:cNvSpPr txBox="1"/>
          <p:nvPr/>
        </p:nvSpPr>
        <p:spPr>
          <a:xfrm>
            <a:off x="5137775" y="1305648"/>
            <a:ext cx="2749800" cy="1015800"/>
          </a:xfrm>
          <a:prstGeom prst="rect">
            <a:avLst/>
          </a:prstGeom>
          <a:noFill/>
          <a:ln cap="flat" cmpd="sng" w="2857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スケジュールが遅延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556" name="Google Shape;556;p43"/>
          <p:cNvSpPr txBox="1"/>
          <p:nvPr/>
        </p:nvSpPr>
        <p:spPr>
          <a:xfrm>
            <a:off x="1210950" y="3112238"/>
            <a:ext cx="2749800" cy="1015800"/>
          </a:xfrm>
          <a:prstGeom prst="rect">
            <a:avLst/>
          </a:prstGeom>
          <a:noFill/>
          <a:ln cap="flat" cmpd="sng" w="2857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17時以降はJava禁止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557" name="Google Shape;557;p43"/>
          <p:cNvSpPr txBox="1"/>
          <p:nvPr/>
        </p:nvSpPr>
        <p:spPr>
          <a:xfrm>
            <a:off x="1210950" y="1305648"/>
            <a:ext cx="2749800" cy="1015800"/>
          </a:xfrm>
          <a:prstGeom prst="rect">
            <a:avLst/>
          </a:prstGeom>
          <a:noFill/>
          <a:ln cap="flat" cmpd="sng" w="2857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進捗度に偏りがある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cxnSp>
        <p:nvCxnSpPr>
          <p:cNvPr id="558" name="Google Shape;558;p43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9" name="Google Shape;559;p43"/>
          <p:cNvSpPr txBox="1"/>
          <p:nvPr/>
        </p:nvSpPr>
        <p:spPr>
          <a:xfrm>
            <a:off x="1033750" y="344575"/>
            <a:ext cx="3748500" cy="6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チームについて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60" name="Google Shape;560;p43"/>
          <p:cNvSpPr txBox="1"/>
          <p:nvPr/>
        </p:nvSpPr>
        <p:spPr>
          <a:xfrm>
            <a:off x="5137775" y="3112261"/>
            <a:ext cx="2749800" cy="1015800"/>
          </a:xfrm>
          <a:prstGeom prst="rect">
            <a:avLst/>
          </a:prstGeom>
          <a:noFill/>
          <a:ln cap="flat" cmpd="sng" w="2857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1800">
                <a:solidFill>
                  <a:schemeClr val="dk2"/>
                </a:solidFill>
                <a:latin typeface="Meiryo"/>
                <a:ea typeface="Meiryo"/>
                <a:cs typeface="Meiryo"/>
                <a:sym typeface="Meiryo"/>
              </a:rPr>
              <a:t>予定表を作成</a:t>
            </a:r>
            <a:endParaRPr sz="1800">
              <a:solidFill>
                <a:schemeClr val="dk2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561" name="Google Shape;561;p43"/>
          <p:cNvSpPr/>
          <p:nvPr/>
        </p:nvSpPr>
        <p:spPr>
          <a:xfrm>
            <a:off x="2432950" y="2409375"/>
            <a:ext cx="301500" cy="603000"/>
          </a:xfrm>
          <a:prstGeom prst="down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ECDF8"/>
              </a:gs>
              <a:gs pos="100000">
                <a:srgbClr val="F8F2FF"/>
              </a:gs>
            </a:gsLst>
            <a:lin ang="0" scaled="0"/>
          </a:gra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43"/>
          <p:cNvSpPr/>
          <p:nvPr/>
        </p:nvSpPr>
        <p:spPr>
          <a:xfrm>
            <a:off x="6361925" y="2409375"/>
            <a:ext cx="301500" cy="603000"/>
          </a:xfrm>
          <a:prstGeom prst="down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ECDF8"/>
              </a:gs>
              <a:gs pos="100000">
                <a:srgbClr val="F8F2FF"/>
              </a:gs>
            </a:gsLst>
            <a:lin ang="0" scaled="0"/>
          </a:gra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4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568" name="Google Shape;568;p44"/>
          <p:cNvGrpSpPr/>
          <p:nvPr/>
        </p:nvGrpSpPr>
        <p:grpSpPr>
          <a:xfrm>
            <a:off x="171568" y="126226"/>
            <a:ext cx="8800865" cy="4891038"/>
            <a:chOff x="0" y="-47625"/>
            <a:chExt cx="4635938" cy="2576400"/>
          </a:xfrm>
        </p:grpSpPr>
        <p:sp>
          <p:nvSpPr>
            <p:cNvPr id="569" name="Google Shape;569;p44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570" name="Google Shape;570;p44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571" name="Google Shape;571;p44"/>
          <p:cNvCxnSpPr/>
          <p:nvPr/>
        </p:nvCxnSpPr>
        <p:spPr>
          <a:xfrm>
            <a:off x="554119" y="540850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2" name="Google Shape;572;p44"/>
          <p:cNvSpPr/>
          <p:nvPr/>
        </p:nvSpPr>
        <p:spPr>
          <a:xfrm rot="10800000">
            <a:off x="7707748" y="1385301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73" name="Google Shape;573;p44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graphicFrame>
        <p:nvGraphicFramePr>
          <p:cNvPr id="574" name="Google Shape;574;p44"/>
          <p:cNvGraphicFramePr/>
          <p:nvPr/>
        </p:nvGraphicFramePr>
        <p:xfrm>
          <a:off x="3226634" y="98343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{A4E907F7-69A8-4827-AB96-5A6AB3F1C825}</a:tableStyleId>
              </a:tblPr>
              <a:tblGrid>
                <a:gridCol w="784625"/>
                <a:gridCol w="778625"/>
                <a:gridCol w="781625"/>
                <a:gridCol w="781625"/>
                <a:gridCol w="781625"/>
                <a:gridCol w="781625"/>
                <a:gridCol w="781625"/>
              </a:tblGrid>
              <a:tr h="4087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700" u="none" cap="none" strike="noStrike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Monday</a:t>
                      </a:r>
                      <a:endParaRPr sz="1100"/>
                    </a:p>
                  </a:txBody>
                  <a:tcPr marT="18275" marB="18275" marR="36575" marL="36575" anchor="ctr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70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Tuesday</a:t>
                      </a:r>
                      <a:endParaRPr sz="1100"/>
                    </a:p>
                  </a:txBody>
                  <a:tcPr marT="18275" marB="18275" marR="36575" marL="36575" anchor="ctr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70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Wednesday</a:t>
                      </a:r>
                      <a:endParaRPr sz="1100"/>
                    </a:p>
                  </a:txBody>
                  <a:tcPr marT="18275" marB="18275" marR="36575" marL="36575" anchor="ctr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70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Thursday</a:t>
                      </a:r>
                      <a:endParaRPr sz="1100"/>
                    </a:p>
                  </a:txBody>
                  <a:tcPr marT="18275" marB="18275" marR="36575" marL="36575" anchor="ctr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70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Friday</a:t>
                      </a:r>
                      <a:endParaRPr sz="1100"/>
                    </a:p>
                  </a:txBody>
                  <a:tcPr marT="18275" marB="18275" marR="36575" marL="36575" anchor="ctr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70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Saturday</a:t>
                      </a:r>
                      <a:endParaRPr sz="1100"/>
                    </a:p>
                  </a:txBody>
                  <a:tcPr marT="18275" marB="18275" marR="36575" marL="36575" anchor="ctr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700">
                          <a:solidFill>
                            <a:srgbClr val="595959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Sunday</a:t>
                      </a:r>
                      <a:endParaRPr sz="1100"/>
                    </a:p>
                  </a:txBody>
                  <a:tcPr marT="18275" marB="18275" marR="36575" marL="36575" anchor="ctr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96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27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28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29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30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31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01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89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02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8D8D"/>
                    </a:solidFill>
                  </a:tcPr>
                </a:tc>
              </a:tr>
              <a:tr h="596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ja" sz="800">
                          <a:solidFill>
                            <a:srgbClr val="757070"/>
                          </a:solidFill>
                        </a:rPr>
                        <a:t>3</a:t>
                      </a:r>
                      <a:endParaRPr sz="800">
                        <a:solidFill>
                          <a:srgbClr val="757070"/>
                        </a:solidFill>
                      </a:endParaRPr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ja" sz="800">
                          <a:solidFill>
                            <a:srgbClr val="757070"/>
                          </a:solidFill>
                        </a:rPr>
                        <a:t>4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ja" sz="800">
                          <a:solidFill>
                            <a:srgbClr val="757070"/>
                          </a:solidFill>
                        </a:rPr>
                        <a:t>5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06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07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08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89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ja" sz="800">
                          <a:solidFill>
                            <a:srgbClr val="757070"/>
                          </a:solidFill>
                        </a:rPr>
                        <a:t>9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8D8D"/>
                    </a:solidFill>
                  </a:tcPr>
                </a:tc>
              </a:tr>
              <a:tr h="596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10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11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12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13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14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15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89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r>
                        <a:rPr lang="ja" sz="800">
                          <a:solidFill>
                            <a:srgbClr val="757070"/>
                          </a:solidFill>
                        </a:rPr>
                        <a:t>6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8D8D"/>
                    </a:solidFill>
                  </a:tcPr>
                </a:tc>
              </a:tr>
              <a:tr h="596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17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18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19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21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22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89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ja" sz="800">
                          <a:solidFill>
                            <a:srgbClr val="757070"/>
                          </a:solidFill>
                        </a:rPr>
                        <a:t>3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8D8D"/>
                    </a:solidFill>
                  </a:tcPr>
                </a:tc>
              </a:tr>
              <a:tr h="596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24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25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26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27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28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29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89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</a:rPr>
                        <a:t>30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8D8D"/>
                    </a:solidFill>
                  </a:tcPr>
                </a:tc>
              </a:tr>
              <a:tr h="596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01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02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03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04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05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06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890F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800">
                          <a:solidFill>
                            <a:srgbClr val="75707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r>
                        <a:rPr lang="ja" sz="800">
                          <a:solidFill>
                            <a:srgbClr val="757070"/>
                          </a:solidFill>
                        </a:rPr>
                        <a:t>7</a:t>
                      </a:r>
                      <a:endParaRPr sz="1100"/>
                    </a:p>
                  </a:txBody>
                  <a:tcPr marT="18275" marB="18275" marR="36575" marL="36575">
                    <a:lnL cap="flat" cmpd="sng" w="12700">
                      <a:solidFill>
                        <a:srgbClr val="9FC5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CCD1E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8D8D"/>
                    </a:solidFill>
                  </a:tcPr>
                </a:tc>
              </a:tr>
            </a:tbl>
          </a:graphicData>
        </a:graphic>
      </p:graphicFrame>
      <p:sp>
        <p:nvSpPr>
          <p:cNvPr id="575" name="Google Shape;575;p44"/>
          <p:cNvSpPr/>
          <p:nvPr/>
        </p:nvSpPr>
        <p:spPr>
          <a:xfrm>
            <a:off x="3226625" y="2150500"/>
            <a:ext cx="787200" cy="168600"/>
          </a:xfrm>
          <a:prstGeom prst="roundRect">
            <a:avLst>
              <a:gd fmla="val 50000" name="adj"/>
            </a:avLst>
          </a:prstGeom>
          <a:solidFill>
            <a:srgbClr val="CCD1E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>
                <a:solidFill>
                  <a:srgbClr val="171616"/>
                </a:solidFill>
              </a:rPr>
              <a:t>導入</a:t>
            </a:r>
            <a:endParaRPr sz="1100"/>
          </a:p>
        </p:txBody>
      </p:sp>
      <p:sp>
        <p:nvSpPr>
          <p:cNvPr id="576" name="Google Shape;576;p44"/>
          <p:cNvSpPr/>
          <p:nvPr/>
        </p:nvSpPr>
        <p:spPr>
          <a:xfrm>
            <a:off x="3987200" y="2125625"/>
            <a:ext cx="1584300" cy="168600"/>
          </a:xfrm>
          <a:prstGeom prst="roundRect">
            <a:avLst>
              <a:gd fmla="val 50000" name="adj"/>
            </a:avLst>
          </a:prstGeom>
          <a:solidFill>
            <a:srgbClr val="EA8D8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>
                <a:solidFill>
                  <a:srgbClr val="171616"/>
                </a:solidFill>
              </a:rPr>
              <a:t>要件定義</a:t>
            </a:r>
            <a:endParaRPr b="1" sz="800">
              <a:solidFill>
                <a:srgbClr val="17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44"/>
          <p:cNvSpPr/>
          <p:nvPr/>
        </p:nvSpPr>
        <p:spPr>
          <a:xfrm>
            <a:off x="5571500" y="2125613"/>
            <a:ext cx="1625100" cy="168600"/>
          </a:xfrm>
          <a:prstGeom prst="roundRect">
            <a:avLst>
              <a:gd fmla="val 50000" name="adj"/>
            </a:avLst>
          </a:prstGeom>
          <a:solidFill>
            <a:srgbClr val="A890FE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>
                <a:solidFill>
                  <a:srgbClr val="171616"/>
                </a:solidFill>
              </a:rPr>
              <a:t>外部設計</a:t>
            </a:r>
            <a:endParaRPr b="1" sz="800">
              <a:solidFill>
                <a:srgbClr val="17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44"/>
          <p:cNvSpPr/>
          <p:nvPr/>
        </p:nvSpPr>
        <p:spPr>
          <a:xfrm>
            <a:off x="4338450" y="2720425"/>
            <a:ext cx="467100" cy="168600"/>
          </a:xfrm>
          <a:prstGeom prst="roundRect">
            <a:avLst>
              <a:gd fmla="val 50000" name="adj"/>
            </a:avLst>
          </a:prstGeom>
          <a:solidFill>
            <a:srgbClr val="027FF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>
                <a:solidFill>
                  <a:srgbClr val="171616"/>
                </a:solidFill>
              </a:rPr>
              <a:t>内部</a:t>
            </a:r>
            <a:endParaRPr b="1" sz="800">
              <a:solidFill>
                <a:srgbClr val="17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44"/>
          <p:cNvSpPr/>
          <p:nvPr/>
        </p:nvSpPr>
        <p:spPr>
          <a:xfrm>
            <a:off x="3226625" y="2731213"/>
            <a:ext cx="1117200" cy="147000"/>
          </a:xfrm>
          <a:prstGeom prst="flowChartAlternateProcess">
            <a:avLst/>
          </a:prstGeom>
          <a:solidFill>
            <a:srgbClr val="A890FE"/>
          </a:solidFill>
          <a:ln cap="flat" cmpd="sng" w="9525">
            <a:solidFill>
              <a:srgbClr val="A890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外部設計</a:t>
            </a:r>
            <a:endParaRPr b="1" sz="800"/>
          </a:p>
        </p:txBody>
      </p:sp>
      <p:sp>
        <p:nvSpPr>
          <p:cNvPr id="580" name="Google Shape;580;p44"/>
          <p:cNvSpPr/>
          <p:nvPr/>
        </p:nvSpPr>
        <p:spPr>
          <a:xfrm>
            <a:off x="4789875" y="2731213"/>
            <a:ext cx="1584300" cy="147000"/>
          </a:xfrm>
          <a:prstGeom prst="flowChartAlternateProcess">
            <a:avLst/>
          </a:prstGeom>
          <a:solidFill>
            <a:srgbClr val="FFAB40"/>
          </a:solidFill>
          <a:ln cap="flat" cmpd="sng" w="9525">
            <a:solidFill>
              <a:srgbClr val="FFAB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>
                <a:solidFill>
                  <a:srgbClr val="000000"/>
                </a:solidFill>
              </a:rPr>
              <a:t>実装準備</a:t>
            </a:r>
            <a:endParaRPr b="1" sz="300">
              <a:solidFill>
                <a:srgbClr val="000000"/>
              </a:solidFill>
            </a:endParaRPr>
          </a:p>
        </p:txBody>
      </p:sp>
      <p:sp>
        <p:nvSpPr>
          <p:cNvPr id="581" name="Google Shape;581;p44"/>
          <p:cNvSpPr/>
          <p:nvPr/>
        </p:nvSpPr>
        <p:spPr>
          <a:xfrm>
            <a:off x="6374175" y="2731225"/>
            <a:ext cx="760500" cy="147000"/>
          </a:xfrm>
          <a:prstGeom prst="roundRect">
            <a:avLst>
              <a:gd fmla="val 16667" name="adj"/>
            </a:avLst>
          </a:prstGeom>
          <a:solidFill>
            <a:srgbClr val="0097A7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css・Js</a:t>
            </a:r>
            <a:endParaRPr b="1" sz="800"/>
          </a:p>
        </p:txBody>
      </p:sp>
      <p:sp>
        <p:nvSpPr>
          <p:cNvPr id="582" name="Google Shape;582;p44"/>
          <p:cNvSpPr/>
          <p:nvPr/>
        </p:nvSpPr>
        <p:spPr>
          <a:xfrm>
            <a:off x="3226625" y="3299725"/>
            <a:ext cx="2809800" cy="168600"/>
          </a:xfrm>
          <a:prstGeom prst="roundRect">
            <a:avLst>
              <a:gd fmla="val 16667" name="adj"/>
            </a:avLst>
          </a:prstGeom>
          <a:solidFill>
            <a:srgbClr val="4285F4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サーブレット・Js・発表資料作成</a:t>
            </a:r>
            <a:endParaRPr b="1" sz="800"/>
          </a:p>
        </p:txBody>
      </p:sp>
      <p:sp>
        <p:nvSpPr>
          <p:cNvPr id="583" name="Google Shape;583;p44"/>
          <p:cNvSpPr/>
          <p:nvPr/>
        </p:nvSpPr>
        <p:spPr>
          <a:xfrm>
            <a:off x="5246775" y="3524900"/>
            <a:ext cx="1887900" cy="168600"/>
          </a:xfrm>
          <a:prstGeom prst="roundRect">
            <a:avLst>
              <a:gd fmla="val 16667" name="adj"/>
            </a:avLst>
          </a:prstGeom>
          <a:solidFill>
            <a:srgbClr val="EEFF41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サーブレット</a:t>
            </a:r>
            <a:endParaRPr b="1" sz="800"/>
          </a:p>
        </p:txBody>
      </p:sp>
      <p:sp>
        <p:nvSpPr>
          <p:cNvPr id="584" name="Google Shape;584;p44"/>
          <p:cNvSpPr/>
          <p:nvPr/>
        </p:nvSpPr>
        <p:spPr>
          <a:xfrm>
            <a:off x="3242600" y="3879025"/>
            <a:ext cx="1173000" cy="168600"/>
          </a:xfrm>
          <a:prstGeom prst="roundRect">
            <a:avLst>
              <a:gd fmla="val 16667" name="adj"/>
            </a:avLst>
          </a:prstGeom>
          <a:solidFill>
            <a:srgbClr val="EEFF41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サーブレット</a:t>
            </a:r>
            <a:endParaRPr b="1" sz="800"/>
          </a:p>
        </p:txBody>
      </p:sp>
      <p:sp>
        <p:nvSpPr>
          <p:cNvPr id="585" name="Google Shape;585;p44"/>
          <p:cNvSpPr/>
          <p:nvPr/>
        </p:nvSpPr>
        <p:spPr>
          <a:xfrm>
            <a:off x="4415600" y="3879025"/>
            <a:ext cx="1958700" cy="1686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発表準備</a:t>
            </a:r>
            <a:r>
              <a:rPr b="1" lang="ja" sz="800"/>
              <a:t>・テスト</a:t>
            </a:r>
            <a:endParaRPr b="1" sz="800"/>
          </a:p>
        </p:txBody>
      </p:sp>
      <p:sp>
        <p:nvSpPr>
          <p:cNvPr id="586" name="Google Shape;586;p44"/>
          <p:cNvSpPr/>
          <p:nvPr/>
        </p:nvSpPr>
        <p:spPr>
          <a:xfrm>
            <a:off x="6360825" y="3879025"/>
            <a:ext cx="787200" cy="1686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rgbClr val="EA8D8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発表会</a:t>
            </a:r>
            <a:endParaRPr b="1" sz="800"/>
          </a:p>
        </p:txBody>
      </p:sp>
      <p:sp>
        <p:nvSpPr>
          <p:cNvPr id="587" name="Google Shape;587;p44"/>
          <p:cNvSpPr txBox="1"/>
          <p:nvPr/>
        </p:nvSpPr>
        <p:spPr>
          <a:xfrm>
            <a:off x="554119" y="144203"/>
            <a:ext cx="4547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進捗スケジュール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588" name="Google Shape;588;p44"/>
          <p:cNvSpPr/>
          <p:nvPr/>
        </p:nvSpPr>
        <p:spPr>
          <a:xfrm>
            <a:off x="3242600" y="2358575"/>
            <a:ext cx="787200" cy="168600"/>
          </a:xfrm>
          <a:prstGeom prst="roundRect">
            <a:avLst>
              <a:gd fmla="val 50000" name="adj"/>
            </a:avLst>
          </a:prstGeom>
          <a:solidFill>
            <a:srgbClr val="CCD1EC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>
                <a:solidFill>
                  <a:srgbClr val="171616"/>
                </a:solidFill>
              </a:rPr>
              <a:t>導入</a:t>
            </a:r>
            <a:endParaRPr sz="1100"/>
          </a:p>
        </p:txBody>
      </p:sp>
      <p:sp>
        <p:nvSpPr>
          <p:cNvPr id="589" name="Google Shape;589;p44"/>
          <p:cNvSpPr/>
          <p:nvPr/>
        </p:nvSpPr>
        <p:spPr>
          <a:xfrm>
            <a:off x="4008275" y="2358575"/>
            <a:ext cx="1584300" cy="168600"/>
          </a:xfrm>
          <a:prstGeom prst="roundRect">
            <a:avLst>
              <a:gd fmla="val 50000" name="adj"/>
            </a:avLst>
          </a:prstGeom>
          <a:solidFill>
            <a:srgbClr val="EA8D8D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>
                <a:solidFill>
                  <a:srgbClr val="171616"/>
                </a:solidFill>
              </a:rPr>
              <a:t>要件定義</a:t>
            </a:r>
            <a:endParaRPr b="1" sz="800">
              <a:solidFill>
                <a:srgbClr val="17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44"/>
          <p:cNvSpPr/>
          <p:nvPr/>
        </p:nvSpPr>
        <p:spPr>
          <a:xfrm>
            <a:off x="5571500" y="2334763"/>
            <a:ext cx="1625100" cy="168600"/>
          </a:xfrm>
          <a:prstGeom prst="roundRect">
            <a:avLst>
              <a:gd fmla="val 50000" name="adj"/>
            </a:avLst>
          </a:prstGeom>
          <a:solidFill>
            <a:srgbClr val="A890FE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>
                <a:solidFill>
                  <a:srgbClr val="171616"/>
                </a:solidFill>
              </a:rPr>
              <a:t>外部設計</a:t>
            </a:r>
            <a:endParaRPr b="1" sz="800">
              <a:solidFill>
                <a:srgbClr val="17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44"/>
          <p:cNvSpPr/>
          <p:nvPr/>
        </p:nvSpPr>
        <p:spPr>
          <a:xfrm>
            <a:off x="3171350" y="2941125"/>
            <a:ext cx="1584300" cy="168600"/>
          </a:xfrm>
          <a:prstGeom prst="roundRect">
            <a:avLst>
              <a:gd fmla="val 50000" name="adj"/>
            </a:avLst>
          </a:prstGeom>
          <a:solidFill>
            <a:srgbClr val="027FFC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>
                <a:solidFill>
                  <a:srgbClr val="171616"/>
                </a:solidFill>
              </a:rPr>
              <a:t>内部</a:t>
            </a:r>
            <a:endParaRPr b="1" sz="800">
              <a:solidFill>
                <a:srgbClr val="17161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44"/>
          <p:cNvSpPr/>
          <p:nvPr/>
        </p:nvSpPr>
        <p:spPr>
          <a:xfrm>
            <a:off x="4789875" y="2951925"/>
            <a:ext cx="1584300" cy="147000"/>
          </a:xfrm>
          <a:prstGeom prst="flowChartAlternateProcess">
            <a:avLst/>
          </a:prstGeom>
          <a:solidFill>
            <a:srgbClr val="FFAB40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>
                <a:solidFill>
                  <a:srgbClr val="000000"/>
                </a:solidFill>
              </a:rPr>
              <a:t>実装準備</a:t>
            </a:r>
            <a:endParaRPr b="1" sz="300">
              <a:solidFill>
                <a:srgbClr val="000000"/>
              </a:solidFill>
            </a:endParaRPr>
          </a:p>
        </p:txBody>
      </p:sp>
      <p:sp>
        <p:nvSpPr>
          <p:cNvPr id="593" name="Google Shape;593;p44"/>
          <p:cNvSpPr/>
          <p:nvPr/>
        </p:nvSpPr>
        <p:spPr>
          <a:xfrm>
            <a:off x="6374175" y="2951925"/>
            <a:ext cx="760500" cy="147000"/>
          </a:xfrm>
          <a:prstGeom prst="roundRect">
            <a:avLst>
              <a:gd fmla="val 16667" name="adj"/>
            </a:avLst>
          </a:prstGeom>
          <a:solidFill>
            <a:srgbClr val="0097A7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css・Js</a:t>
            </a:r>
            <a:endParaRPr b="1" sz="800"/>
          </a:p>
        </p:txBody>
      </p:sp>
      <p:sp>
        <p:nvSpPr>
          <p:cNvPr id="594" name="Google Shape;594;p44"/>
          <p:cNvSpPr/>
          <p:nvPr/>
        </p:nvSpPr>
        <p:spPr>
          <a:xfrm>
            <a:off x="6036500" y="3315225"/>
            <a:ext cx="1117200" cy="168600"/>
          </a:xfrm>
          <a:prstGeom prst="roundRect">
            <a:avLst>
              <a:gd fmla="val 16667" name="adj"/>
            </a:avLst>
          </a:prstGeom>
          <a:solidFill>
            <a:srgbClr val="EEFF41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サーブレット</a:t>
            </a:r>
            <a:endParaRPr b="1" sz="800"/>
          </a:p>
        </p:txBody>
      </p:sp>
      <p:sp>
        <p:nvSpPr>
          <p:cNvPr id="595" name="Google Shape;595;p44"/>
          <p:cNvSpPr/>
          <p:nvPr/>
        </p:nvSpPr>
        <p:spPr>
          <a:xfrm>
            <a:off x="3226625" y="3524900"/>
            <a:ext cx="2026200" cy="168600"/>
          </a:xfrm>
          <a:prstGeom prst="roundRect">
            <a:avLst>
              <a:gd fmla="val 16667" name="adj"/>
            </a:avLst>
          </a:prstGeom>
          <a:solidFill>
            <a:srgbClr val="4285F4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サーブレット・Js・発表資料作成</a:t>
            </a:r>
            <a:endParaRPr b="1" sz="800"/>
          </a:p>
        </p:txBody>
      </p:sp>
      <p:sp>
        <p:nvSpPr>
          <p:cNvPr id="596" name="Google Shape;596;p44"/>
          <p:cNvSpPr/>
          <p:nvPr/>
        </p:nvSpPr>
        <p:spPr>
          <a:xfrm>
            <a:off x="3205550" y="4119475"/>
            <a:ext cx="3147600" cy="168600"/>
          </a:xfrm>
          <a:prstGeom prst="roundRect">
            <a:avLst>
              <a:gd fmla="val 16667" name="adj"/>
            </a:avLst>
          </a:prstGeom>
          <a:solidFill>
            <a:srgbClr val="EEEEEE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発表準備・</a:t>
            </a:r>
            <a:r>
              <a:rPr b="1" lang="ja" sz="800"/>
              <a:t>テスト</a:t>
            </a:r>
            <a:endParaRPr b="1" sz="800"/>
          </a:p>
        </p:txBody>
      </p:sp>
      <p:sp>
        <p:nvSpPr>
          <p:cNvPr id="597" name="Google Shape;597;p44"/>
          <p:cNvSpPr/>
          <p:nvPr/>
        </p:nvSpPr>
        <p:spPr>
          <a:xfrm>
            <a:off x="6360825" y="4119475"/>
            <a:ext cx="787200" cy="1686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800"/>
              <a:t>発表会</a:t>
            </a:r>
            <a:endParaRPr b="1" sz="800"/>
          </a:p>
        </p:txBody>
      </p:sp>
      <p:sp>
        <p:nvSpPr>
          <p:cNvPr id="598" name="Google Shape;598;p44"/>
          <p:cNvSpPr txBox="1"/>
          <p:nvPr/>
        </p:nvSpPr>
        <p:spPr>
          <a:xfrm>
            <a:off x="1223850" y="1970775"/>
            <a:ext cx="1539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当初の予定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99" name="Google Shape;599;p44"/>
          <p:cNvSpPr txBox="1"/>
          <p:nvPr/>
        </p:nvSpPr>
        <p:spPr>
          <a:xfrm>
            <a:off x="1223850" y="2212025"/>
            <a:ext cx="147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実際の進捗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00" name="Google Shape;600;p44"/>
          <p:cNvSpPr/>
          <p:nvPr/>
        </p:nvSpPr>
        <p:spPr>
          <a:xfrm rot="-5400000">
            <a:off x="2719100" y="1900125"/>
            <a:ext cx="301500" cy="603000"/>
          </a:xfrm>
          <a:prstGeom prst="down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ECDF8"/>
              </a:gs>
              <a:gs pos="100000">
                <a:srgbClr val="F8F2FF"/>
              </a:gs>
            </a:gsLst>
            <a:lin ang="0" scaled="0"/>
          </a:gra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44"/>
          <p:cNvSpPr/>
          <p:nvPr/>
        </p:nvSpPr>
        <p:spPr>
          <a:xfrm rot="-5400000">
            <a:off x="2719100" y="2141375"/>
            <a:ext cx="301500" cy="603000"/>
          </a:xfrm>
          <a:prstGeom prst="down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ECDF8"/>
              </a:gs>
              <a:gs pos="100000">
                <a:srgbClr val="F8F2FF"/>
              </a:gs>
            </a:gsLst>
            <a:lin ang="0" scaled="0"/>
          </a:gradFill>
          <a:ln cap="flat" cmpd="sng" w="9525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1747"/>
            </a:gs>
            <a:gs pos="100000">
              <a:srgbClr val="6700A8"/>
            </a:gs>
          </a:gsLst>
          <a:lin ang="0" scaled="0"/>
        </a:gradFill>
      </p:bgPr>
    </p:bg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45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07" name="Google Shape;607;p45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08" name="Google Shape;608;p45"/>
          <p:cNvSpPr/>
          <p:nvPr/>
        </p:nvSpPr>
        <p:spPr>
          <a:xfrm rot="-327235">
            <a:off x="3980911" y="3648126"/>
            <a:ext cx="1180317" cy="1175930"/>
          </a:xfrm>
          <a:custGeom>
            <a:rect b="b" l="l" r="r" t="t"/>
            <a:pathLst>
              <a:path extrusionOk="0" h="2352977" w="2361757">
                <a:moveTo>
                  <a:pt x="0" y="0"/>
                </a:moveTo>
                <a:lnTo>
                  <a:pt x="2361756" y="0"/>
                </a:lnTo>
                <a:lnTo>
                  <a:pt x="2361756" y="2352977"/>
                </a:lnTo>
                <a:lnTo>
                  <a:pt x="0" y="23529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09" name="Google Shape;609;p45"/>
          <p:cNvSpPr txBox="1"/>
          <p:nvPr/>
        </p:nvSpPr>
        <p:spPr>
          <a:xfrm>
            <a:off x="2755295" y="1330460"/>
            <a:ext cx="3633300" cy="13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2500" lnSpcReduction="2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A8D8D"/>
              </a:buClr>
              <a:buSzPct val="100000"/>
              <a:buFont typeface="Arial"/>
              <a:buNone/>
            </a:pPr>
            <a:r>
              <a:rPr b="1" lang="ja" sz="12500">
                <a:solidFill>
                  <a:srgbClr val="E100FF"/>
                </a:solidFill>
                <a:latin typeface="Meiryo"/>
                <a:ea typeface="Meiryo"/>
                <a:cs typeface="Meiryo"/>
                <a:sym typeface="Meiryo"/>
              </a:rPr>
              <a:t>0</a:t>
            </a:r>
            <a:r>
              <a:rPr b="1" lang="ja" sz="12500">
                <a:solidFill>
                  <a:srgbClr val="E100FF"/>
                </a:solidFill>
                <a:latin typeface="Meiryo"/>
                <a:ea typeface="Meiryo"/>
                <a:cs typeface="Meiryo"/>
                <a:sym typeface="Meiryo"/>
              </a:rPr>
              <a:t>4</a:t>
            </a:r>
            <a:endParaRPr sz="1100">
              <a:solidFill>
                <a:srgbClr val="E100FF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10" name="Google Shape;610;p45"/>
          <p:cNvSpPr txBox="1"/>
          <p:nvPr/>
        </p:nvSpPr>
        <p:spPr>
          <a:xfrm>
            <a:off x="975475" y="2479500"/>
            <a:ext cx="7227300" cy="120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b="1" lang="ja" sz="5400">
                <a:solidFill>
                  <a:schemeClr val="lt1"/>
                </a:solidFill>
                <a:latin typeface="Meiryo"/>
                <a:ea typeface="Meiryo"/>
                <a:cs typeface="Meiryo"/>
                <a:sym typeface="Meiryo"/>
              </a:rPr>
              <a:t>個人成果</a:t>
            </a:r>
            <a:endParaRPr sz="11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Google Shape;615;p46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616" name="Google Shape;616;p46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617" name="Google Shape;617;p46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18" name="Google Shape;618;p46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9" name="Google Shape;619;p46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20" name="Google Shape;620;p46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21" name="Google Shape;621;p46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22" name="Google Shape;622;p46"/>
          <p:cNvSpPr txBox="1"/>
          <p:nvPr/>
        </p:nvSpPr>
        <p:spPr>
          <a:xfrm>
            <a:off x="1080000" y="2903319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苦労したこと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23" name="Google Shape;623;p46"/>
          <p:cNvSpPr txBox="1"/>
          <p:nvPr/>
        </p:nvSpPr>
        <p:spPr>
          <a:xfrm>
            <a:off x="1080000" y="3494063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成長</a:t>
            </a: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したこと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24" name="Google Shape;624;p46"/>
          <p:cNvSpPr txBox="1"/>
          <p:nvPr/>
        </p:nvSpPr>
        <p:spPr>
          <a:xfrm>
            <a:off x="1080000" y="1891050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機能担当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25" name="Google Shape;625;p46"/>
          <p:cNvSpPr txBox="1"/>
          <p:nvPr/>
        </p:nvSpPr>
        <p:spPr>
          <a:xfrm>
            <a:off x="3031526" y="3494075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責任感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26" name="Google Shape;626;p46"/>
          <p:cNvSpPr txBox="1"/>
          <p:nvPr/>
        </p:nvSpPr>
        <p:spPr>
          <a:xfrm>
            <a:off x="3031526" y="2903325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リーダーとしての役割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27" name="Google Shape;627;p46"/>
          <p:cNvSpPr txBox="1"/>
          <p:nvPr/>
        </p:nvSpPr>
        <p:spPr>
          <a:xfrm>
            <a:off x="3031526" y="1891050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アイコン変更画面、アカウント削除画面、</a:t>
            </a:r>
            <a:b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</a:b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ログアウト画面、ハンバーガーボタン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28" name="Google Shape;628;p46"/>
          <p:cNvSpPr txBox="1"/>
          <p:nvPr/>
        </p:nvSpPr>
        <p:spPr>
          <a:xfrm>
            <a:off x="1006068" y="283128"/>
            <a:ext cx="4547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8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ja" sz="33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片山翼　リーダー担当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629" name="Google Shape;629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53775" y="-213723"/>
            <a:ext cx="3544325" cy="194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4" name="Google Shape;634;p47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635" name="Google Shape;635;p47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636" name="Google Shape;636;p47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37" name="Google Shape;637;p47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8" name="Google Shape;638;p47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39" name="Google Shape;639;p47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0" name="Google Shape;640;p47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41" name="Google Shape;641;p47"/>
          <p:cNvSpPr txBox="1"/>
          <p:nvPr/>
        </p:nvSpPr>
        <p:spPr>
          <a:xfrm>
            <a:off x="232975" y="297675"/>
            <a:ext cx="6047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86666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ja" sz="33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菅原一心　テスト品質管理担当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42" name="Google Shape;642;p47"/>
          <p:cNvSpPr txBox="1"/>
          <p:nvPr/>
        </p:nvSpPr>
        <p:spPr>
          <a:xfrm>
            <a:off x="1080000" y="2903319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苦労したこと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643" name="Google Shape;643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6050" y="-350750"/>
            <a:ext cx="3748375" cy="2039025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47"/>
          <p:cNvSpPr txBox="1"/>
          <p:nvPr/>
        </p:nvSpPr>
        <p:spPr>
          <a:xfrm>
            <a:off x="1080000" y="3494063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成長したこと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45" name="Google Shape;645;p47"/>
          <p:cNvSpPr txBox="1"/>
          <p:nvPr/>
        </p:nvSpPr>
        <p:spPr>
          <a:xfrm>
            <a:off x="1080000" y="1891050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機能担当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46" name="Google Shape;646;p47"/>
          <p:cNvSpPr txBox="1"/>
          <p:nvPr/>
        </p:nvSpPr>
        <p:spPr>
          <a:xfrm>
            <a:off x="3031526" y="3494075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協調性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47" name="Google Shape;647;p47"/>
          <p:cNvSpPr txBox="1"/>
          <p:nvPr/>
        </p:nvSpPr>
        <p:spPr>
          <a:xfrm>
            <a:off x="3031526" y="2903325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リアルタイム性のある情報伝達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48" name="Google Shape;648;p47"/>
          <p:cNvSpPr txBox="1"/>
          <p:nvPr/>
        </p:nvSpPr>
        <p:spPr>
          <a:xfrm>
            <a:off x="3031526" y="1891050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ログイン画面、ガチャ画面、コレクション画面、</a:t>
            </a:r>
            <a:b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</a:b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ハンバーガーボタン、６時チェック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3" name="Google Shape;653;p48"/>
          <p:cNvGrpSpPr/>
          <p:nvPr/>
        </p:nvGrpSpPr>
        <p:grpSpPr>
          <a:xfrm>
            <a:off x="171568" y="126226"/>
            <a:ext cx="8800865" cy="4891038"/>
            <a:chOff x="0" y="-47625"/>
            <a:chExt cx="4635938" cy="2576400"/>
          </a:xfrm>
        </p:grpSpPr>
        <p:sp>
          <p:nvSpPr>
            <p:cNvPr id="654" name="Google Shape;654;p48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655" name="Google Shape;655;p48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56" name="Google Shape;656;p48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7" name="Google Shape;657;p48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58" name="Google Shape;658;p48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59" name="Google Shape;659;p48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60" name="Google Shape;660;p48"/>
          <p:cNvSpPr txBox="1"/>
          <p:nvPr/>
        </p:nvSpPr>
        <p:spPr>
          <a:xfrm>
            <a:off x="1080000" y="2903319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苦労したこと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61" name="Google Shape;661;p48"/>
          <p:cNvSpPr txBox="1"/>
          <p:nvPr/>
        </p:nvSpPr>
        <p:spPr>
          <a:xfrm>
            <a:off x="1080000" y="1891050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機能担当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62" name="Google Shape;662;p48"/>
          <p:cNvSpPr txBox="1"/>
          <p:nvPr/>
        </p:nvSpPr>
        <p:spPr>
          <a:xfrm>
            <a:off x="3031525" y="1891050"/>
            <a:ext cx="73365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フレンド一覧、お気に入り機能</a:t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ステータス表示、基本DAO作成</a:t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63" name="Google Shape;663;p48"/>
          <p:cNvSpPr txBox="1"/>
          <p:nvPr/>
        </p:nvSpPr>
        <p:spPr>
          <a:xfrm>
            <a:off x="1006068" y="283128"/>
            <a:ext cx="4547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8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ja" sz="33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寺島有紀　DBA担当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664" name="Google Shape;664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98787" y="126225"/>
            <a:ext cx="3215663" cy="1764825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48"/>
          <p:cNvSpPr txBox="1"/>
          <p:nvPr/>
        </p:nvSpPr>
        <p:spPr>
          <a:xfrm>
            <a:off x="1080000" y="3494063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成長したこと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66" name="Google Shape;666;p48"/>
          <p:cNvSpPr txBox="1"/>
          <p:nvPr/>
        </p:nvSpPr>
        <p:spPr>
          <a:xfrm>
            <a:off x="3031526" y="3494075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タスク管理の徹底</a:t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zoomでのコミュニケーション</a:t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67" name="Google Shape;667;p48"/>
          <p:cNvSpPr txBox="1"/>
          <p:nvPr/>
        </p:nvSpPr>
        <p:spPr>
          <a:xfrm>
            <a:off x="3031526" y="2903325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チーム全体での認識のすり合わせ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2" name="Google Shape;672;p49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673" name="Google Shape;673;p49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674" name="Google Shape;674;p49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75" name="Google Shape;675;p49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6" name="Google Shape;676;p49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77" name="Google Shape;677;p49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78" name="Google Shape;678;p49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79" name="Google Shape;679;p49"/>
          <p:cNvSpPr txBox="1"/>
          <p:nvPr/>
        </p:nvSpPr>
        <p:spPr>
          <a:xfrm>
            <a:off x="1080000" y="2903319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苦労したこと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80" name="Google Shape;680;p49"/>
          <p:cNvSpPr txBox="1"/>
          <p:nvPr/>
        </p:nvSpPr>
        <p:spPr>
          <a:xfrm>
            <a:off x="1080000" y="3494063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成長したこと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81" name="Google Shape;681;p49"/>
          <p:cNvSpPr txBox="1"/>
          <p:nvPr/>
        </p:nvSpPr>
        <p:spPr>
          <a:xfrm>
            <a:off x="1080000" y="1891050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機能担当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82" name="Google Shape;682;p49"/>
          <p:cNvSpPr txBox="1"/>
          <p:nvPr/>
        </p:nvSpPr>
        <p:spPr>
          <a:xfrm>
            <a:off x="3031526" y="3494075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傾聴力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83" name="Google Shape;683;p49"/>
          <p:cNvSpPr txBox="1"/>
          <p:nvPr/>
        </p:nvSpPr>
        <p:spPr>
          <a:xfrm>
            <a:off x="3031526" y="2903325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自分と他者で同じ意識を持つことが難しい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84" name="Google Shape;684;p49"/>
          <p:cNvSpPr txBox="1"/>
          <p:nvPr/>
        </p:nvSpPr>
        <p:spPr>
          <a:xfrm>
            <a:off x="3031526" y="1891050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新規登録機能、秘密の質問機能、フレンド追加機能、</a:t>
            </a:r>
            <a:b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</a:b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パスワード変更機能、非表示一覧機能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85" name="Google Shape;685;p49"/>
          <p:cNvSpPr txBox="1"/>
          <p:nvPr/>
        </p:nvSpPr>
        <p:spPr>
          <a:xfrm>
            <a:off x="1006068" y="283128"/>
            <a:ext cx="4547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86666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ja" sz="33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小川真未　機能担当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686" name="Google Shape;686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8275" y="-441150"/>
            <a:ext cx="4051225" cy="22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1" name="Google Shape;691;p50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692" name="Google Shape;692;p50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693" name="Google Shape;693;p50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694" name="Google Shape;694;p50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95" name="Google Shape;695;p50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96" name="Google Shape;696;p50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97" name="Google Shape;697;p50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98" name="Google Shape;698;p50"/>
          <p:cNvSpPr txBox="1"/>
          <p:nvPr/>
        </p:nvSpPr>
        <p:spPr>
          <a:xfrm>
            <a:off x="1080000" y="2903319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苦労したこと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699" name="Google Shape;699;p50"/>
          <p:cNvSpPr txBox="1"/>
          <p:nvPr/>
        </p:nvSpPr>
        <p:spPr>
          <a:xfrm>
            <a:off x="1080000" y="3494063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成長したこと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700" name="Google Shape;700;p50"/>
          <p:cNvSpPr txBox="1"/>
          <p:nvPr/>
        </p:nvSpPr>
        <p:spPr>
          <a:xfrm>
            <a:off x="1080000" y="1891050"/>
            <a:ext cx="1951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機能担当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701" name="Google Shape;701;p50"/>
          <p:cNvSpPr txBox="1"/>
          <p:nvPr/>
        </p:nvSpPr>
        <p:spPr>
          <a:xfrm>
            <a:off x="3031526" y="1891050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ユーザー画面、非表示フレンド一覧画面、</a:t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CSSデザイン、画面設計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702" name="Google Shape;702;p50"/>
          <p:cNvSpPr txBox="1"/>
          <p:nvPr/>
        </p:nvSpPr>
        <p:spPr>
          <a:xfrm>
            <a:off x="1006068" y="283128"/>
            <a:ext cx="4547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8666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ja" sz="33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木村由佳　機能担当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703" name="Google Shape;703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19775" y="193425"/>
            <a:ext cx="2907300" cy="1697625"/>
          </a:xfrm>
          <a:prstGeom prst="rect">
            <a:avLst/>
          </a:prstGeom>
          <a:noFill/>
          <a:ln>
            <a:noFill/>
          </a:ln>
        </p:spPr>
      </p:pic>
      <p:sp>
        <p:nvSpPr>
          <p:cNvPr id="704" name="Google Shape;704;p50"/>
          <p:cNvSpPr txBox="1"/>
          <p:nvPr/>
        </p:nvSpPr>
        <p:spPr>
          <a:xfrm>
            <a:off x="3031526" y="2903325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・自主性の意識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705" name="Google Shape;705;p50"/>
          <p:cNvSpPr txBox="1"/>
          <p:nvPr/>
        </p:nvSpPr>
        <p:spPr>
          <a:xfrm>
            <a:off x="3031526" y="3494075"/>
            <a:ext cx="7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・自分の役割を常に探す姿勢</a:t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・効果的な質問をするスキル</a:t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0" name="Google Shape;710;p51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711" name="Google Shape;711;p51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712" name="Google Shape;712;p51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713" name="Google Shape;713;p51"/>
          <p:cNvCxnSpPr/>
          <p:nvPr/>
        </p:nvCxnSpPr>
        <p:spPr>
          <a:xfrm>
            <a:off x="1006068" y="944075"/>
            <a:ext cx="43722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4" name="Google Shape;714;p51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15" name="Google Shape;715;p51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16" name="Google Shape;716;p51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17" name="Google Shape;717;p51"/>
          <p:cNvSpPr txBox="1"/>
          <p:nvPr/>
        </p:nvSpPr>
        <p:spPr>
          <a:xfrm>
            <a:off x="1006068" y="283128"/>
            <a:ext cx="4547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86666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ja" sz="33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rPr>
              <a:t>謝辞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718" name="Google Shape;718;p51"/>
          <p:cNvSpPr txBox="1"/>
          <p:nvPr/>
        </p:nvSpPr>
        <p:spPr>
          <a:xfrm>
            <a:off x="1115500" y="1598413"/>
            <a:ext cx="3335100" cy="21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研修講師の皆様、</a:t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ならびに研修事務局の皆様、</a:t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さらに研修への参加を</a:t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支援してくださった皆様に、</a:t>
            </a:r>
            <a:endParaRPr sz="2000">
              <a:solidFill>
                <a:srgbClr val="5B1884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御礼申し上げます。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pic>
        <p:nvPicPr>
          <p:cNvPr id="719" name="Google Shape;719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77075" y="1342075"/>
            <a:ext cx="4372198" cy="2459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1747"/>
            </a:gs>
            <a:gs pos="100000">
              <a:srgbClr val="6700A8"/>
            </a:gs>
          </a:gsLst>
          <a:lin ang="0" scaled="0"/>
        </a:gradFill>
      </p:bgPr>
    </p:bg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52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25" name="Google Shape;725;p52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26" name="Google Shape;726;p52"/>
          <p:cNvSpPr/>
          <p:nvPr/>
        </p:nvSpPr>
        <p:spPr>
          <a:xfrm rot="-327235">
            <a:off x="3980911" y="3648126"/>
            <a:ext cx="1180317" cy="1175930"/>
          </a:xfrm>
          <a:custGeom>
            <a:rect b="b" l="l" r="r" t="t"/>
            <a:pathLst>
              <a:path extrusionOk="0" h="2352977" w="2361757">
                <a:moveTo>
                  <a:pt x="0" y="0"/>
                </a:moveTo>
                <a:lnTo>
                  <a:pt x="2361756" y="0"/>
                </a:lnTo>
                <a:lnTo>
                  <a:pt x="2361756" y="2352977"/>
                </a:lnTo>
                <a:lnTo>
                  <a:pt x="0" y="235297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27" name="Google Shape;727;p52"/>
          <p:cNvSpPr txBox="1"/>
          <p:nvPr/>
        </p:nvSpPr>
        <p:spPr>
          <a:xfrm>
            <a:off x="451475" y="1869900"/>
            <a:ext cx="8528700" cy="120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</a:pPr>
            <a:r>
              <a:rPr b="1" lang="ja" sz="4400">
                <a:solidFill>
                  <a:schemeClr val="lt1"/>
                </a:solidFill>
                <a:latin typeface="Meiryo"/>
                <a:ea typeface="Meiryo"/>
                <a:cs typeface="Meiryo"/>
                <a:sym typeface="Meiryo"/>
              </a:rPr>
              <a:t>ご清聴ありがとうございました。</a:t>
            </a:r>
            <a:endParaRPr sz="100">
              <a:latin typeface="Meiryo"/>
              <a:ea typeface="Meiryo"/>
              <a:cs typeface="Meiryo"/>
              <a:sym typeface="Meiry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17"/>
          <p:cNvCxnSpPr/>
          <p:nvPr/>
        </p:nvCxnSpPr>
        <p:spPr>
          <a:xfrm>
            <a:off x="469930" y="1135820"/>
            <a:ext cx="46098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9" name="Google Shape;119;p17"/>
          <p:cNvSpPr txBox="1"/>
          <p:nvPr/>
        </p:nvSpPr>
        <p:spPr>
          <a:xfrm>
            <a:off x="366713" y="296209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NoMiMaアプリ開発背景</a:t>
            </a:r>
            <a:endParaRPr sz="700"/>
          </a:p>
        </p:txBody>
      </p:sp>
      <p:grpSp>
        <p:nvGrpSpPr>
          <p:cNvPr id="120" name="Google Shape;120;p17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121" name="Google Shape;121;p17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122" name="Google Shape;122;p17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3000">
                  <a:solidFill>
                    <a:schemeClr val="dk1"/>
                  </a:solidFill>
                  <a:latin typeface="Meiryo"/>
                  <a:ea typeface="Meiryo"/>
                  <a:cs typeface="Meiryo"/>
                  <a:sym typeface="Meiryo"/>
                </a:rPr>
                <a:t>飲みに誘う際に断られる不安ありませんか？</a:t>
              </a:r>
              <a:endParaRPr b="1" sz="30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</p:txBody>
        </p:sp>
      </p:grpSp>
      <p:sp>
        <p:nvSpPr>
          <p:cNvPr id="123" name="Google Shape;123;p17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4" name="Google Shape;124;p17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Google Shape;129;p18"/>
          <p:cNvCxnSpPr/>
          <p:nvPr/>
        </p:nvCxnSpPr>
        <p:spPr>
          <a:xfrm>
            <a:off x="469930" y="1135820"/>
            <a:ext cx="46098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0" name="Google Shape;130;p18"/>
          <p:cNvSpPr txBox="1"/>
          <p:nvPr/>
        </p:nvSpPr>
        <p:spPr>
          <a:xfrm>
            <a:off x="366713" y="296209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NoMiMaアプリ開発背景</a:t>
            </a:r>
            <a:endParaRPr sz="700"/>
          </a:p>
        </p:txBody>
      </p:sp>
      <p:grpSp>
        <p:nvGrpSpPr>
          <p:cNvPr id="131" name="Google Shape;131;p18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132" name="Google Shape;132;p18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133" name="Google Shape;133;p18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ja" sz="3000">
                  <a:solidFill>
                    <a:schemeClr val="dk1"/>
                  </a:solidFill>
                  <a:latin typeface="Meiryo"/>
                  <a:ea typeface="Meiryo"/>
                  <a:cs typeface="Meiryo"/>
                  <a:sym typeface="Meiryo"/>
                </a:rPr>
                <a:t>それを解決するのがNoMiMa！</a:t>
              </a:r>
              <a:endParaRPr b="1" sz="30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</p:txBody>
        </p:sp>
      </p:grpSp>
      <p:sp>
        <p:nvSpPr>
          <p:cNvPr id="134" name="Google Shape;134;p18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5" name="Google Shape;135;p18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9"/>
          <p:cNvGrpSpPr/>
          <p:nvPr/>
        </p:nvGrpSpPr>
        <p:grpSpPr>
          <a:xfrm>
            <a:off x="129456" y="126289"/>
            <a:ext cx="8800865" cy="4890916"/>
            <a:chOff x="0" y="-47625"/>
            <a:chExt cx="4635938" cy="2576336"/>
          </a:xfrm>
        </p:grpSpPr>
        <p:sp>
          <p:nvSpPr>
            <p:cNvPr id="141" name="Google Shape;141;p19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142" name="Google Shape;142;p19"/>
            <p:cNvSpPr txBox="1"/>
            <p:nvPr/>
          </p:nvSpPr>
          <p:spPr>
            <a:xfrm>
              <a:off x="0" y="-47625"/>
              <a:ext cx="4635938" cy="25763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43" name="Google Shape;143;p19"/>
          <p:cNvCxnSpPr/>
          <p:nvPr/>
        </p:nvCxnSpPr>
        <p:spPr>
          <a:xfrm>
            <a:off x="469930" y="1135820"/>
            <a:ext cx="4609761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" name="Google Shape;144;p19"/>
          <p:cNvSpPr txBox="1"/>
          <p:nvPr/>
        </p:nvSpPr>
        <p:spPr>
          <a:xfrm>
            <a:off x="258400" y="564084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NoMiMaアプリ開発背景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366713" y="1344364"/>
            <a:ext cx="4623600" cy="19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96850" lvl="1" marL="406400" marR="0" rtl="0" algn="just">
              <a:lnSpc>
                <a:spcPct val="186035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Meiryo"/>
              <a:buChar char="•"/>
            </a:pPr>
            <a:r>
              <a:rPr lang="ja" sz="1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コロナ禍での外出頻度減少は回復していない</a:t>
            </a:r>
            <a:endParaRPr sz="1900">
              <a:solidFill>
                <a:srgbClr val="404040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-196850" lvl="1" marL="406400" marR="0" rtl="0" algn="just">
              <a:lnSpc>
                <a:spcPct val="186035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Meiryo"/>
              <a:buChar char="•"/>
            </a:pPr>
            <a:r>
              <a:rPr lang="ja" sz="1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20～30代の飲み相手:友達</a:t>
            </a:r>
            <a:endParaRPr sz="1900">
              <a:solidFill>
                <a:srgbClr val="404040"/>
              </a:solidFill>
              <a:latin typeface="Meiryo"/>
              <a:ea typeface="Meiryo"/>
              <a:cs typeface="Meiryo"/>
              <a:sym typeface="Meiryo"/>
            </a:endParaRPr>
          </a:p>
          <a:p>
            <a:pPr indent="-196850" lvl="1" marL="406400" marR="0" rtl="0" algn="just">
              <a:lnSpc>
                <a:spcPct val="186035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Meiryo"/>
              <a:buChar char="•"/>
            </a:pPr>
            <a:r>
              <a:rPr lang="ja" sz="1900">
                <a:solidFill>
                  <a:srgbClr val="404040"/>
                </a:solidFill>
                <a:latin typeface="Meiryo"/>
                <a:ea typeface="Meiryo"/>
                <a:cs typeface="Meiryo"/>
                <a:sym typeface="Meiryo"/>
              </a:rPr>
              <a:t>若者の安定志向の高さ</a:t>
            </a:r>
            <a:endParaRPr sz="1900">
              <a:solidFill>
                <a:srgbClr val="404040"/>
              </a:solidFill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46" name="Google Shape;146;p19"/>
          <p:cNvSpPr/>
          <p:nvPr/>
        </p:nvSpPr>
        <p:spPr>
          <a:xfrm rot="-1637873">
            <a:off x="8034141" y="-901739"/>
            <a:ext cx="1876758" cy="1879107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19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48" name="Google Shape;14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2400" y="1627700"/>
            <a:ext cx="4423400" cy="338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20"/>
          <p:cNvGrpSpPr/>
          <p:nvPr/>
        </p:nvGrpSpPr>
        <p:grpSpPr>
          <a:xfrm>
            <a:off x="171481" y="81039"/>
            <a:ext cx="8800865" cy="4891038"/>
            <a:chOff x="0" y="-47625"/>
            <a:chExt cx="4635938" cy="2576400"/>
          </a:xfrm>
        </p:grpSpPr>
        <p:sp>
          <p:nvSpPr>
            <p:cNvPr id="154" name="Google Shape;154;p20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155" name="Google Shape;155;p20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56" name="Google Shape;156;p20"/>
          <p:cNvCxnSpPr/>
          <p:nvPr/>
        </p:nvCxnSpPr>
        <p:spPr>
          <a:xfrm>
            <a:off x="6455938" y="720493"/>
            <a:ext cx="19251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57" name="Google Shape;157;p20"/>
          <p:cNvGrpSpPr/>
          <p:nvPr/>
        </p:nvGrpSpPr>
        <p:grpSpPr>
          <a:xfrm>
            <a:off x="1440894" y="1249652"/>
            <a:ext cx="5143398" cy="935292"/>
            <a:chOff x="0" y="-28575"/>
            <a:chExt cx="2709333" cy="492674"/>
          </a:xfrm>
        </p:grpSpPr>
        <p:sp>
          <p:nvSpPr>
            <p:cNvPr id="158" name="Google Shape;158;p20"/>
            <p:cNvSpPr/>
            <p:nvPr/>
          </p:nvSpPr>
          <p:spPr>
            <a:xfrm>
              <a:off x="0" y="0"/>
              <a:ext cx="2709333" cy="464099"/>
            </a:xfrm>
            <a:custGeom>
              <a:rect b="b" l="l" r="r" t="t"/>
              <a:pathLst>
                <a:path extrusionOk="0" h="464099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64099"/>
                  </a:lnTo>
                  <a:lnTo>
                    <a:pt x="0" y="464099"/>
                  </a:lnTo>
                  <a:close/>
                </a:path>
              </a:pathLst>
            </a:custGeom>
            <a:gradFill>
              <a:gsLst>
                <a:gs pos="0">
                  <a:srgbClr val="DECDF8"/>
                </a:gs>
                <a:gs pos="100000">
                  <a:srgbClr val="F8F2FF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59" name="Google Shape;159;p20"/>
            <p:cNvSpPr txBox="1"/>
            <p:nvPr/>
          </p:nvSpPr>
          <p:spPr>
            <a:xfrm>
              <a:off x="0" y="-28575"/>
              <a:ext cx="2709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0" name="Google Shape;160;p20"/>
          <p:cNvGrpSpPr/>
          <p:nvPr/>
        </p:nvGrpSpPr>
        <p:grpSpPr>
          <a:xfrm>
            <a:off x="1966585" y="2509664"/>
            <a:ext cx="5143398" cy="935292"/>
            <a:chOff x="0" y="-28575"/>
            <a:chExt cx="2709333" cy="492674"/>
          </a:xfrm>
        </p:grpSpPr>
        <p:sp>
          <p:nvSpPr>
            <p:cNvPr id="161" name="Google Shape;161;p20"/>
            <p:cNvSpPr/>
            <p:nvPr/>
          </p:nvSpPr>
          <p:spPr>
            <a:xfrm>
              <a:off x="0" y="0"/>
              <a:ext cx="2709333" cy="464099"/>
            </a:xfrm>
            <a:custGeom>
              <a:rect b="b" l="l" r="r" t="t"/>
              <a:pathLst>
                <a:path extrusionOk="0" h="464099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64099"/>
                  </a:lnTo>
                  <a:lnTo>
                    <a:pt x="0" y="464099"/>
                  </a:lnTo>
                  <a:close/>
                </a:path>
              </a:pathLst>
            </a:custGeom>
            <a:gradFill>
              <a:gsLst>
                <a:gs pos="0">
                  <a:srgbClr val="DECDF8"/>
                </a:gs>
                <a:gs pos="100000">
                  <a:srgbClr val="F8F2FF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62" name="Google Shape;162;p20"/>
            <p:cNvSpPr txBox="1"/>
            <p:nvPr/>
          </p:nvSpPr>
          <p:spPr>
            <a:xfrm>
              <a:off x="0" y="-28575"/>
              <a:ext cx="2709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20"/>
          <p:cNvGrpSpPr/>
          <p:nvPr/>
        </p:nvGrpSpPr>
        <p:grpSpPr>
          <a:xfrm>
            <a:off x="2490131" y="3752677"/>
            <a:ext cx="5143398" cy="935292"/>
            <a:chOff x="0" y="-28575"/>
            <a:chExt cx="2709333" cy="492674"/>
          </a:xfrm>
        </p:grpSpPr>
        <p:sp>
          <p:nvSpPr>
            <p:cNvPr id="164" name="Google Shape;164;p20"/>
            <p:cNvSpPr/>
            <p:nvPr/>
          </p:nvSpPr>
          <p:spPr>
            <a:xfrm>
              <a:off x="0" y="0"/>
              <a:ext cx="2709333" cy="464099"/>
            </a:xfrm>
            <a:custGeom>
              <a:rect b="b" l="l" r="r" t="t"/>
              <a:pathLst>
                <a:path extrusionOk="0" h="464099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464099"/>
                  </a:lnTo>
                  <a:lnTo>
                    <a:pt x="0" y="464099"/>
                  </a:lnTo>
                  <a:close/>
                </a:path>
              </a:pathLst>
            </a:custGeom>
            <a:gradFill>
              <a:gsLst>
                <a:gs pos="0">
                  <a:srgbClr val="DECDF8"/>
                </a:gs>
                <a:gs pos="100000">
                  <a:srgbClr val="F8F2FF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65" name="Google Shape;165;p20"/>
            <p:cNvSpPr txBox="1"/>
            <p:nvPr/>
          </p:nvSpPr>
          <p:spPr>
            <a:xfrm>
              <a:off x="0" y="-28575"/>
              <a:ext cx="27093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6" name="Google Shape;166;p20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7" name="Google Shape;167;p20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68" name="Google Shape;168;p20"/>
          <p:cNvGrpSpPr/>
          <p:nvPr/>
        </p:nvGrpSpPr>
        <p:grpSpPr>
          <a:xfrm>
            <a:off x="1198899" y="1126854"/>
            <a:ext cx="483991" cy="563189"/>
            <a:chOff x="0" y="0"/>
            <a:chExt cx="698500" cy="812800"/>
          </a:xfrm>
        </p:grpSpPr>
        <p:sp>
          <p:nvSpPr>
            <p:cNvPr id="169" name="Google Shape;169;p20"/>
            <p:cNvSpPr/>
            <p:nvPr/>
          </p:nvSpPr>
          <p:spPr>
            <a:xfrm>
              <a:off x="0" y="0"/>
              <a:ext cx="698500" cy="812800"/>
            </a:xfrm>
            <a:custGeom>
              <a:rect b="b" l="l" r="r" t="t"/>
              <a:pathLst>
                <a:path extrusionOk="0"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9056E4"/>
            </a:solidFill>
            <a:ln>
              <a:noFill/>
            </a:ln>
          </p:spPr>
        </p:sp>
        <p:sp>
          <p:nvSpPr>
            <p:cNvPr id="170" name="Google Shape;170;p20"/>
            <p:cNvSpPr txBox="1"/>
            <p:nvPr/>
          </p:nvSpPr>
          <p:spPr>
            <a:xfrm>
              <a:off x="0" y="111125"/>
              <a:ext cx="698400" cy="5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" name="Google Shape;171;p20"/>
          <p:cNvGrpSpPr/>
          <p:nvPr/>
        </p:nvGrpSpPr>
        <p:grpSpPr>
          <a:xfrm>
            <a:off x="1724589" y="2388867"/>
            <a:ext cx="483991" cy="563189"/>
            <a:chOff x="0" y="0"/>
            <a:chExt cx="698500" cy="812800"/>
          </a:xfrm>
        </p:grpSpPr>
        <p:sp>
          <p:nvSpPr>
            <p:cNvPr id="172" name="Google Shape;172;p20"/>
            <p:cNvSpPr/>
            <p:nvPr/>
          </p:nvSpPr>
          <p:spPr>
            <a:xfrm>
              <a:off x="0" y="0"/>
              <a:ext cx="698500" cy="812800"/>
            </a:xfrm>
            <a:custGeom>
              <a:rect b="b" l="l" r="r" t="t"/>
              <a:pathLst>
                <a:path extrusionOk="0"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9056E4"/>
            </a:solidFill>
            <a:ln>
              <a:noFill/>
            </a:ln>
          </p:spPr>
        </p:sp>
        <p:sp>
          <p:nvSpPr>
            <p:cNvPr id="173" name="Google Shape;173;p20"/>
            <p:cNvSpPr txBox="1"/>
            <p:nvPr/>
          </p:nvSpPr>
          <p:spPr>
            <a:xfrm>
              <a:off x="0" y="111125"/>
              <a:ext cx="698400" cy="5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20"/>
          <p:cNvGrpSpPr/>
          <p:nvPr/>
        </p:nvGrpSpPr>
        <p:grpSpPr>
          <a:xfrm>
            <a:off x="2248137" y="3640236"/>
            <a:ext cx="483991" cy="563189"/>
            <a:chOff x="0" y="0"/>
            <a:chExt cx="698500" cy="812800"/>
          </a:xfrm>
        </p:grpSpPr>
        <p:sp>
          <p:nvSpPr>
            <p:cNvPr id="175" name="Google Shape;175;p20"/>
            <p:cNvSpPr/>
            <p:nvPr/>
          </p:nvSpPr>
          <p:spPr>
            <a:xfrm>
              <a:off x="0" y="0"/>
              <a:ext cx="698500" cy="812800"/>
            </a:xfrm>
            <a:custGeom>
              <a:rect b="b" l="l" r="r" t="t"/>
              <a:pathLst>
                <a:path extrusionOk="0" h="812800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609600"/>
                  </a:lnTo>
                  <a:lnTo>
                    <a:pt x="349250" y="812800"/>
                  </a:lnTo>
                  <a:lnTo>
                    <a:pt x="0" y="609600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9056E4"/>
            </a:solidFill>
            <a:ln>
              <a:noFill/>
            </a:ln>
          </p:spPr>
        </p:sp>
        <p:sp>
          <p:nvSpPr>
            <p:cNvPr id="176" name="Google Shape;176;p20"/>
            <p:cNvSpPr txBox="1"/>
            <p:nvPr/>
          </p:nvSpPr>
          <p:spPr>
            <a:xfrm>
              <a:off x="0" y="111125"/>
              <a:ext cx="698400" cy="5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20"/>
          <p:cNvSpPr txBox="1"/>
          <p:nvPr/>
        </p:nvSpPr>
        <p:spPr>
          <a:xfrm>
            <a:off x="1198899" y="262681"/>
            <a:ext cx="52002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NoMiMaの</a:t>
            </a: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目的</a:t>
            </a:r>
            <a:endParaRPr sz="700"/>
          </a:p>
        </p:txBody>
      </p:sp>
      <p:sp>
        <p:nvSpPr>
          <p:cNvPr id="178" name="Google Shape;178;p20"/>
          <p:cNvSpPr txBox="1"/>
          <p:nvPr/>
        </p:nvSpPr>
        <p:spPr>
          <a:xfrm>
            <a:off x="3513118" y="1377603"/>
            <a:ext cx="38595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79" name="Google Shape;179;p20"/>
          <p:cNvSpPr txBox="1"/>
          <p:nvPr/>
        </p:nvSpPr>
        <p:spPr>
          <a:xfrm>
            <a:off x="4037677" y="2645728"/>
            <a:ext cx="38595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80" name="Google Shape;180;p20"/>
          <p:cNvSpPr txBox="1"/>
          <p:nvPr/>
        </p:nvSpPr>
        <p:spPr>
          <a:xfrm>
            <a:off x="4439782" y="3876186"/>
            <a:ext cx="38595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81" name="Google Shape;181;p20"/>
          <p:cNvSpPr txBox="1"/>
          <p:nvPr/>
        </p:nvSpPr>
        <p:spPr>
          <a:xfrm>
            <a:off x="1067863" y="1210646"/>
            <a:ext cx="746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" sz="2000" u="none" cap="none" strike="noStrike">
                <a:solidFill>
                  <a:srgbClr val="FAF6F6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sz="700"/>
          </a:p>
        </p:txBody>
      </p:sp>
      <p:sp>
        <p:nvSpPr>
          <p:cNvPr id="182" name="Google Shape;182;p20"/>
          <p:cNvSpPr txBox="1"/>
          <p:nvPr/>
        </p:nvSpPr>
        <p:spPr>
          <a:xfrm>
            <a:off x="1514071" y="2472659"/>
            <a:ext cx="905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sz="700"/>
          </a:p>
        </p:txBody>
      </p:sp>
      <p:sp>
        <p:nvSpPr>
          <p:cNvPr id="183" name="Google Shape;183;p20"/>
          <p:cNvSpPr txBox="1"/>
          <p:nvPr/>
        </p:nvSpPr>
        <p:spPr>
          <a:xfrm>
            <a:off x="2037618" y="3724028"/>
            <a:ext cx="905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ja" sz="21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sz="700"/>
          </a:p>
        </p:txBody>
      </p:sp>
      <p:sp>
        <p:nvSpPr>
          <p:cNvPr id="184" name="Google Shape;184;p20"/>
          <p:cNvSpPr txBox="1"/>
          <p:nvPr/>
        </p:nvSpPr>
        <p:spPr>
          <a:xfrm>
            <a:off x="1654025" y="1770375"/>
            <a:ext cx="3498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飲みに誘う手助けをしたい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85" name="Google Shape;185;p20"/>
          <p:cNvSpPr txBox="1"/>
          <p:nvPr/>
        </p:nvSpPr>
        <p:spPr>
          <a:xfrm>
            <a:off x="2702344" y="4291075"/>
            <a:ext cx="493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コミュニケーションのきっかけをつくる</a:t>
            </a:r>
            <a:endParaRPr sz="7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86" name="Google Shape;186;p20"/>
          <p:cNvSpPr txBox="1"/>
          <p:nvPr/>
        </p:nvSpPr>
        <p:spPr>
          <a:xfrm>
            <a:off x="1859652" y="3064100"/>
            <a:ext cx="4309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>
                <a:solidFill>
                  <a:srgbClr val="5B1884"/>
                </a:solidFill>
                <a:latin typeface="Meiryo"/>
                <a:ea typeface="Meiryo"/>
                <a:cs typeface="Meiryo"/>
                <a:sym typeface="Meiryo"/>
              </a:rPr>
              <a:t>飲みの誘いを断られる不安解消</a:t>
            </a:r>
            <a:endParaRPr sz="1200">
              <a:latin typeface="Meiryo"/>
              <a:ea typeface="Meiryo"/>
              <a:cs typeface="Meiryo"/>
              <a:sym typeface="Meiryo"/>
            </a:endParaRPr>
          </a:p>
        </p:txBody>
      </p:sp>
      <p:sp>
        <p:nvSpPr>
          <p:cNvPr id="187" name="Google Shape;187;p20"/>
          <p:cNvSpPr/>
          <p:nvPr/>
        </p:nvSpPr>
        <p:spPr>
          <a:xfrm>
            <a:off x="-2223185" y="-754069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8" name="Google Shape;188;p20"/>
          <p:cNvSpPr/>
          <p:nvPr/>
        </p:nvSpPr>
        <p:spPr>
          <a:xfrm rot="10800000">
            <a:off x="7717273" y="1331513"/>
            <a:ext cx="3650546" cy="4563182"/>
          </a:xfrm>
          <a:custGeom>
            <a:rect b="b" l="l" r="r" t="t"/>
            <a:pathLst>
              <a:path extrusionOk="0" h="9126363" w="7301091">
                <a:moveTo>
                  <a:pt x="0" y="0"/>
                </a:moveTo>
                <a:lnTo>
                  <a:pt x="7301091" y="0"/>
                </a:lnTo>
                <a:lnTo>
                  <a:pt x="7301091" y="9126363"/>
                </a:lnTo>
                <a:lnTo>
                  <a:pt x="0" y="912636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3" name="Google Shape;193;p21"/>
          <p:cNvCxnSpPr/>
          <p:nvPr/>
        </p:nvCxnSpPr>
        <p:spPr>
          <a:xfrm>
            <a:off x="469930" y="1135820"/>
            <a:ext cx="46098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4" name="Google Shape;194;p21"/>
          <p:cNvSpPr txBox="1"/>
          <p:nvPr/>
        </p:nvSpPr>
        <p:spPr>
          <a:xfrm>
            <a:off x="366713" y="296209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NoMiMaアプリ開発背景</a:t>
            </a:r>
            <a:endParaRPr sz="700"/>
          </a:p>
        </p:txBody>
      </p:sp>
      <p:grpSp>
        <p:nvGrpSpPr>
          <p:cNvPr id="195" name="Google Shape;195;p21"/>
          <p:cNvGrpSpPr/>
          <p:nvPr/>
        </p:nvGrpSpPr>
        <p:grpSpPr>
          <a:xfrm>
            <a:off x="171568" y="96451"/>
            <a:ext cx="8800865" cy="4891038"/>
            <a:chOff x="0" y="-47625"/>
            <a:chExt cx="4635938" cy="2576400"/>
          </a:xfrm>
        </p:grpSpPr>
        <p:sp>
          <p:nvSpPr>
            <p:cNvPr id="196" name="Google Shape;196;p21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197" name="Google Shape;197;p21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l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</p:txBody>
        </p:sp>
      </p:grpSp>
      <p:sp>
        <p:nvSpPr>
          <p:cNvPr id="198" name="Google Shape;198;p21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9" name="Google Shape;199;p21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00" name="Google Shape;20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7628" y="0"/>
            <a:ext cx="2993847" cy="533992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1"/>
          <p:cNvSpPr txBox="1"/>
          <p:nvPr/>
        </p:nvSpPr>
        <p:spPr>
          <a:xfrm>
            <a:off x="334950" y="305175"/>
            <a:ext cx="428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NoMiMaとは、、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02" name="Google Shape;20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21077">
            <a:off x="1506467" y="0"/>
            <a:ext cx="288371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1"/>
          <p:cNvPicPr preferRelativeResize="0"/>
          <p:nvPr/>
        </p:nvPicPr>
        <p:blipFill rotWithShape="1">
          <a:blip r:embed="rId5">
            <a:alphaModFix/>
          </a:blip>
          <a:srcRect b="-470" l="-2560" r="2559" t="470"/>
          <a:stretch/>
        </p:blipFill>
        <p:spPr>
          <a:xfrm rot="1059935">
            <a:off x="2032768" y="810150"/>
            <a:ext cx="1831115" cy="318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31356E"/>
            </a:gs>
            <a:gs pos="100000">
              <a:srgbClr val="8F4ABB"/>
            </a:gs>
          </a:gsLst>
          <a:lin ang="0" scaled="0"/>
        </a:gra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8" name="Google Shape;208;p22"/>
          <p:cNvCxnSpPr/>
          <p:nvPr/>
        </p:nvCxnSpPr>
        <p:spPr>
          <a:xfrm>
            <a:off x="469930" y="1135820"/>
            <a:ext cx="4609800" cy="0"/>
          </a:xfrm>
          <a:prstGeom prst="straightConnector1">
            <a:avLst/>
          </a:prstGeom>
          <a:noFill/>
          <a:ln cap="rnd" cmpd="sng" w="57150">
            <a:solidFill>
              <a:srgbClr val="B696E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9" name="Google Shape;209;p22"/>
          <p:cNvSpPr txBox="1"/>
          <p:nvPr/>
        </p:nvSpPr>
        <p:spPr>
          <a:xfrm>
            <a:off x="366713" y="296209"/>
            <a:ext cx="503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97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9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NoMiMaアプリ開発背景</a:t>
            </a:r>
            <a:endParaRPr sz="700"/>
          </a:p>
        </p:txBody>
      </p:sp>
      <p:grpSp>
        <p:nvGrpSpPr>
          <p:cNvPr id="210" name="Google Shape;210;p22"/>
          <p:cNvGrpSpPr/>
          <p:nvPr/>
        </p:nvGrpSpPr>
        <p:grpSpPr>
          <a:xfrm>
            <a:off x="171568" y="81039"/>
            <a:ext cx="8800865" cy="4891038"/>
            <a:chOff x="0" y="-47625"/>
            <a:chExt cx="4635938" cy="2576400"/>
          </a:xfrm>
        </p:grpSpPr>
        <p:sp>
          <p:nvSpPr>
            <p:cNvPr id="211" name="Google Shape;211;p22"/>
            <p:cNvSpPr/>
            <p:nvPr/>
          </p:nvSpPr>
          <p:spPr>
            <a:xfrm>
              <a:off x="0" y="0"/>
              <a:ext cx="4635938" cy="2528711"/>
            </a:xfrm>
            <a:custGeom>
              <a:rect b="b" l="l" r="r" t="t"/>
              <a:pathLst>
                <a:path extrusionOk="0" h="2528711" w="4635938">
                  <a:moveTo>
                    <a:pt x="0" y="0"/>
                  </a:moveTo>
                  <a:lnTo>
                    <a:pt x="4635938" y="0"/>
                  </a:lnTo>
                  <a:lnTo>
                    <a:pt x="4635938" y="2528711"/>
                  </a:lnTo>
                  <a:lnTo>
                    <a:pt x="0" y="2528711"/>
                  </a:lnTo>
                  <a:close/>
                </a:path>
              </a:pathLst>
            </a:custGeom>
            <a:solidFill>
              <a:srgbClr val="FFFFFD"/>
            </a:solidFill>
            <a:ln>
              <a:noFill/>
            </a:ln>
          </p:spPr>
        </p:sp>
        <p:sp>
          <p:nvSpPr>
            <p:cNvPr id="212" name="Google Shape;212;p22"/>
            <p:cNvSpPr txBox="1"/>
            <p:nvPr/>
          </p:nvSpPr>
          <p:spPr>
            <a:xfrm>
              <a:off x="0" y="-47625"/>
              <a:ext cx="4635900" cy="257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l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100">
                <a:solidFill>
                  <a:schemeClr val="dk1"/>
                </a:solidFill>
                <a:latin typeface="Meiryo"/>
                <a:ea typeface="Meiryo"/>
                <a:cs typeface="Meiryo"/>
                <a:sym typeface="Meiryo"/>
              </a:endParaRPr>
            </a:p>
          </p:txBody>
        </p:sp>
      </p:grpSp>
      <p:sp>
        <p:nvSpPr>
          <p:cNvPr id="213" name="Google Shape;213;p22"/>
          <p:cNvSpPr/>
          <p:nvPr/>
        </p:nvSpPr>
        <p:spPr>
          <a:xfrm rot="-1639942">
            <a:off x="8034987" y="-903490"/>
            <a:ext cx="1880227" cy="1882580"/>
          </a:xfrm>
          <a:custGeom>
            <a:rect b="b" l="l" r="r" t="t"/>
            <a:pathLst>
              <a:path extrusionOk="0" h="3758214" w="3753516">
                <a:moveTo>
                  <a:pt x="0" y="0"/>
                </a:moveTo>
                <a:lnTo>
                  <a:pt x="3753516" y="0"/>
                </a:lnTo>
                <a:lnTo>
                  <a:pt x="3753516" y="3758214"/>
                </a:lnTo>
                <a:lnTo>
                  <a:pt x="0" y="37582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4" name="Google Shape;214;p22"/>
          <p:cNvSpPr/>
          <p:nvPr/>
        </p:nvSpPr>
        <p:spPr>
          <a:xfrm>
            <a:off x="-772527" y="4047636"/>
            <a:ext cx="1888015" cy="1890378"/>
          </a:xfrm>
          <a:custGeom>
            <a:rect b="b" l="l" r="r" t="t"/>
            <a:pathLst>
              <a:path extrusionOk="0" h="3780756" w="3776030">
                <a:moveTo>
                  <a:pt x="0" y="0"/>
                </a:moveTo>
                <a:lnTo>
                  <a:pt x="3776030" y="0"/>
                </a:lnTo>
                <a:lnTo>
                  <a:pt x="3776030" y="3780756"/>
                </a:lnTo>
                <a:lnTo>
                  <a:pt x="0" y="378075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50000"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215" name="Google Shape;21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82556">
            <a:off x="5899042" y="0"/>
            <a:ext cx="288371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2"/>
          <p:cNvSpPr txBox="1"/>
          <p:nvPr/>
        </p:nvSpPr>
        <p:spPr>
          <a:xfrm>
            <a:off x="334950" y="305175"/>
            <a:ext cx="4287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パスワード忘れて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ログイン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17" name="Google Shape;21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21077">
            <a:off x="1506467" y="0"/>
            <a:ext cx="28837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2"/>
          <p:cNvSpPr txBox="1"/>
          <p:nvPr/>
        </p:nvSpPr>
        <p:spPr>
          <a:xfrm rot="-2577275">
            <a:off x="4741358" y="1344805"/>
            <a:ext cx="3768169" cy="25019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a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